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1"/>
  </p:notesMasterIdLst>
  <p:sldIdLst>
    <p:sldId id="256" r:id="rId2"/>
    <p:sldId id="257" r:id="rId3"/>
    <p:sldId id="258" r:id="rId4"/>
    <p:sldId id="282" r:id="rId5"/>
    <p:sldId id="259" r:id="rId6"/>
    <p:sldId id="260" r:id="rId7"/>
    <p:sldId id="261" r:id="rId8"/>
    <p:sldId id="262" r:id="rId9"/>
    <p:sldId id="263" r:id="rId10"/>
    <p:sldId id="264" r:id="rId11"/>
    <p:sldId id="265" r:id="rId12"/>
    <p:sldId id="283" r:id="rId13"/>
    <p:sldId id="284" r:id="rId14"/>
    <p:sldId id="285" r:id="rId15"/>
    <p:sldId id="286" r:id="rId16"/>
    <p:sldId id="287" r:id="rId17"/>
    <p:sldId id="274" r:id="rId18"/>
    <p:sldId id="275" r:id="rId19"/>
    <p:sldId id="276" r:id="rId20"/>
    <p:sldId id="277" r:id="rId21"/>
    <p:sldId id="288" r:id="rId22"/>
    <p:sldId id="289" r:id="rId23"/>
    <p:sldId id="290" r:id="rId24"/>
    <p:sldId id="292" r:id="rId25"/>
    <p:sldId id="291" r:id="rId26"/>
    <p:sldId id="278" r:id="rId27"/>
    <p:sldId id="279" r:id="rId28"/>
    <p:sldId id="280" r:id="rId29"/>
    <p:sldId id="281" r:id="rId30"/>
  </p:sldIdLst>
  <p:sldSz cx="9144000" cy="5143500" type="screen16x9"/>
  <p:notesSz cx="6858000" cy="9144000"/>
  <p:embeddedFontLst>
    <p:embeddedFont>
      <p:font typeface="Quattrocento Sans" charset="0"/>
      <p:bold r:id="rId32"/>
      <p:boldItalic r:id="rId33"/>
    </p:embeddedFont>
    <p:embeddedFont>
      <p:font typeface="Montserrat" charset="0"/>
      <p:regular r:id="rId34"/>
      <p:bold r:id="rId35"/>
      <p:italic r:id="rId36"/>
      <p:boldItalic r:id="rId37"/>
    </p:embeddedFont>
    <p:embeddedFont>
      <p:font typeface="Cambria" pitchFamily="18" charset="0"/>
      <p:regular r:id="rId38"/>
      <p:bold r:id="rId39"/>
      <p:italic r:id="rId40"/>
      <p:boldItalic r:id="rId41"/>
    </p:embeddedFont>
    <p:embeddedFont>
      <p:font typeface="Libre Franklin Medium" charset="0"/>
      <p:regular r:id="rId42"/>
      <p:bold r:id="rId43"/>
      <p:italic r:id="rId44"/>
      <p:boldItalic r:id="rId45"/>
    </p:embeddedFont>
    <p:embeddedFont>
      <p:font typeface="Verdana" pitchFamily="34" charset="0"/>
      <p:regular r:id="rId46"/>
      <p:bold r:id="rId47"/>
      <p:italic r:id="rId48"/>
      <p:boldItalic r:id="rId49"/>
    </p:embeddedFont>
    <p:embeddedFont>
      <p:font typeface="Roboto"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3" d="100"/>
          <a:sy n="93" d="100"/>
        </p:scale>
        <p:origin x="-726"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822b0e88f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2822b0e88f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22b0e88f_26_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2822b0e88f_2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822b0e88f_26_11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2822b0e88f_2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822b0e88f_26_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2822b0e88f_26_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822b0e88f_26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2822b0e88f_26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822b0e88f_26_1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2822b0e88f_26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2822b0e88f_26_14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2822b0e88f_2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822b0e88f_26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22822b0e88f_2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822b0e88f_26_1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22822b0e88f_26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822b0e88f_26_1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22822b0e88f_26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822b0e88f_26_1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2822b0e88f_26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822b0e88f_26_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22822b0e88f_2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822b0e88f_26_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22822b0e88f_2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822b0e88f_26_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22822b0e88f_2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2822b0e88f_26_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22822b0e88f_26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22b0e88f_26_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2822b0e88f_2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822b0e88f_26_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2822b0e88f_26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2822b0e88f_26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2822b0e88f_26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6071" y="2207789"/>
            <a:ext cx="2911800" cy="665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200" b="1" i="1">
                <a:solidFill>
                  <a:srgbClr val="CC0000"/>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body" idx="1"/>
          </p:nvPr>
        </p:nvSpPr>
        <p:spPr>
          <a:xfrm>
            <a:off x="659146" y="1380586"/>
            <a:ext cx="7825800" cy="21678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b="0" i="0">
                <a:solidFill>
                  <a:schemeClr val="dk1"/>
                </a:solidFil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54" name="Google Shape;54;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7"/>
        <p:cNvGrpSpPr/>
        <p:nvPr/>
      </p:nvGrpSpPr>
      <p:grpSpPr>
        <a:xfrm>
          <a:off x="0" y="0"/>
          <a:ext cx="0" cy="0"/>
          <a:chOff x="0" y="0"/>
          <a:chExt cx="0" cy="0"/>
        </a:xfrm>
      </p:grpSpPr>
      <p:sp>
        <p:nvSpPr>
          <p:cNvPr id="58" name="Google Shape;58;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16071" y="2207789"/>
            <a:ext cx="2911800" cy="665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200" b="1" i="1">
                <a:solidFill>
                  <a:srgbClr val="CC0000"/>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603800" y="654808"/>
            <a:ext cx="7936500" cy="391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b="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
        <p:nvSpPr>
          <p:cNvPr id="69" name="Google Shape;69;p1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3/31/2023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3/31/2023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8F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9" name="Google Shape;9;p1"/>
          <p:cNvSpPr/>
          <p:nvPr/>
        </p:nvSpPr>
        <p:spPr>
          <a:xfrm>
            <a:off x="7591647" y="0"/>
            <a:ext cx="1552500" cy="444900"/>
          </a:xfrm>
          <a:prstGeom prst="rect">
            <a:avLst/>
          </a:prstGeom>
          <a:blipFill rotWithShape="1">
            <a:blip r:embed="rId19">
              <a:alphaModFix amt="38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200" b="1" u="sng" dirty="0">
                <a:solidFill>
                  <a:srgbClr val="CC0000"/>
                </a:solidFill>
                <a:latin typeface="Quattrocento Sans"/>
                <a:ea typeface="Quattrocento Sans"/>
                <a:cs typeface="Quattrocento Sans"/>
                <a:sym typeface="Quattrocento Sans"/>
              </a:rPr>
              <a:t>Capstone Project-4</a:t>
            </a:r>
            <a:endParaRPr sz="4200" b="1" u="sng">
              <a:solidFill>
                <a:srgbClr val="CC0000"/>
              </a:solidFill>
              <a:latin typeface="Quattrocento Sans"/>
              <a:ea typeface="Quattrocento Sans"/>
              <a:cs typeface="Quattrocento Sans"/>
              <a:sym typeface="Quattrocento Sans"/>
            </a:endParaRPr>
          </a:p>
          <a:p>
            <a:pPr marL="0" lvl="0" indent="0" algn="ctr" rtl="0">
              <a:lnSpc>
                <a:spcPct val="100000"/>
              </a:lnSpc>
              <a:spcBef>
                <a:spcPts val="0"/>
              </a:spcBef>
              <a:spcAft>
                <a:spcPts val="0"/>
              </a:spcAft>
              <a:buSzPts val="5200"/>
              <a:buNone/>
            </a:pP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 sz="3300" b="1" dirty="0">
                <a:solidFill>
                  <a:schemeClr val="lt1"/>
                </a:solidFill>
                <a:latin typeface="Cambria"/>
                <a:ea typeface="Cambria"/>
                <a:cs typeface="Cambria"/>
                <a:sym typeface="Cambria"/>
              </a:rPr>
              <a:t>Netﬂix Movies and TV Shows Clustering</a:t>
            </a:r>
            <a:endParaRPr sz="4300" b="1">
              <a:solidFill>
                <a:srgbClr val="0E3B44"/>
              </a:solidFill>
              <a:latin typeface="Libre Franklin Medium"/>
              <a:ea typeface="Libre Franklin Medium"/>
              <a:cs typeface="Libre Franklin Medium"/>
              <a:sym typeface="Libre Franklin Medium"/>
            </a:endParaRPr>
          </a:p>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 sz="2400" b="1" u="sng" dirty="0">
                <a:solidFill>
                  <a:schemeClr val="dk1"/>
                </a:solidFill>
                <a:highlight>
                  <a:schemeClr val="dk2"/>
                </a:highlight>
                <a:latin typeface="Montserrat"/>
                <a:ea typeface="Montserrat"/>
                <a:cs typeface="Montserrat"/>
                <a:sym typeface="Montserrat"/>
              </a:rPr>
              <a:t>Team Members :</a:t>
            </a:r>
            <a:endParaRPr sz="2400" b="1" u="sng">
              <a:solidFill>
                <a:schemeClr val="dk1"/>
              </a:solidFill>
              <a:highlight>
                <a:schemeClr val="dk2"/>
              </a:highlight>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800" b="1">
              <a:solidFill>
                <a:schemeClr val="lt1"/>
              </a:solidFill>
              <a:latin typeface="Montserrat"/>
              <a:ea typeface="Montserrat"/>
              <a:cs typeface="Montserrat"/>
              <a:sym typeface="Montserrat"/>
            </a:endParaRPr>
          </a:p>
          <a:p>
            <a:pPr lvl="0"/>
            <a:r>
              <a:rPr lang="en" sz="1800" b="1" dirty="0" smtClean="0">
                <a:solidFill>
                  <a:schemeClr val="lt1"/>
                </a:solidFill>
                <a:latin typeface="Montserrat"/>
                <a:ea typeface="Montserrat"/>
                <a:cs typeface="Montserrat"/>
                <a:sym typeface="Montserrat"/>
              </a:rPr>
              <a:t>Abhishek Kumar </a:t>
            </a:r>
            <a:br>
              <a:rPr lang="en" sz="1800" b="1" dirty="0" smtClean="0">
                <a:solidFill>
                  <a:schemeClr val="lt1"/>
                </a:solidFill>
                <a:latin typeface="Montserrat"/>
                <a:ea typeface="Montserrat"/>
                <a:cs typeface="Montserrat"/>
                <a:sym typeface="Montserrat"/>
              </a:rPr>
            </a:br>
            <a:r>
              <a:rPr lang="en" sz="1800" b="1" dirty="0" smtClean="0">
                <a:solidFill>
                  <a:schemeClr val="lt1"/>
                </a:solidFill>
                <a:latin typeface="Montserrat"/>
                <a:ea typeface="Montserrat"/>
                <a:cs typeface="Montserrat"/>
                <a:sym typeface="Montserrat"/>
              </a:rPr>
              <a:t>Hritik </a:t>
            </a:r>
            <a:r>
              <a:rPr lang="en" sz="1800" b="1" dirty="0">
                <a:solidFill>
                  <a:schemeClr val="lt1"/>
                </a:solidFill>
                <a:latin typeface="Montserrat"/>
                <a:ea typeface="Montserrat"/>
                <a:cs typeface="Montserrat"/>
                <a:sym typeface="Montserrat"/>
              </a:rPr>
              <a:t>Saini</a:t>
            </a:r>
            <a:br>
              <a:rPr lang="en" sz="1800" b="1" dirty="0">
                <a:solidFill>
                  <a:schemeClr val="lt1"/>
                </a:solidFill>
                <a:latin typeface="Montserrat"/>
                <a:ea typeface="Montserrat"/>
                <a:cs typeface="Montserrat"/>
                <a:sym typeface="Montserrat"/>
              </a:rPr>
            </a:br>
            <a:endParaRPr sz="18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25"/>
          <p:cNvSpPr txBox="1">
            <a:spLocks noGrp="1"/>
          </p:cNvSpPr>
          <p:nvPr>
            <p:ph type="title"/>
          </p:nvPr>
        </p:nvSpPr>
        <p:spPr>
          <a:xfrm>
            <a:off x="502725" y="505164"/>
            <a:ext cx="11430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a:solidFill>
                  <a:srgbClr val="000000"/>
                </a:solidFill>
                <a:latin typeface="Cambria"/>
                <a:ea typeface="Cambria"/>
                <a:cs typeface="Cambria"/>
                <a:sym typeface="Cambria"/>
              </a:rPr>
              <a:t>Country:</a:t>
            </a:r>
            <a:endParaRPr sz="2000">
              <a:latin typeface="Cambria"/>
              <a:ea typeface="Cambria"/>
              <a:cs typeface="Cambria"/>
              <a:sym typeface="Cambria"/>
            </a:endParaRPr>
          </a:p>
        </p:txBody>
      </p:sp>
      <p:sp>
        <p:nvSpPr>
          <p:cNvPr id="135" name="Google Shape;135;p25"/>
          <p:cNvSpPr txBox="1"/>
          <p:nvPr/>
        </p:nvSpPr>
        <p:spPr>
          <a:xfrm>
            <a:off x="554304" y="4140066"/>
            <a:ext cx="7851140" cy="751488"/>
          </a:xfrm>
          <a:prstGeom prst="rect">
            <a:avLst/>
          </a:prstGeom>
          <a:noFill/>
          <a:ln>
            <a:noFill/>
          </a:ln>
        </p:spPr>
        <p:txBody>
          <a:bodyPr spcFirstLastPara="1" wrap="square" lIns="0" tIns="12700" rIns="0" bIns="0" anchor="t" anchorCtr="0">
            <a:spAutoFit/>
          </a:bodyPr>
          <a:lstStyle/>
          <a:p>
            <a:pPr marL="363855" marR="0" lvl="0" indent="-351790" algn="l" rtl="0">
              <a:lnSpc>
                <a:spcPct val="100000"/>
              </a:lnSpc>
              <a:spcBef>
                <a:spcPts val="0"/>
              </a:spcBef>
              <a:spcAft>
                <a:spcPts val="0"/>
              </a:spcAft>
              <a:buClr>
                <a:srgbClr val="212121"/>
              </a:buClr>
              <a:buSzPts val="1600"/>
              <a:buFont typeface="Arial"/>
              <a:buChar char="●"/>
            </a:pPr>
            <a:r>
              <a:rPr lang="en" sz="1600" b="0" i="0" u="none" strike="noStrike" cap="none" dirty="0">
                <a:solidFill>
                  <a:srgbClr val="212121"/>
                </a:solidFill>
                <a:latin typeface="Cambria"/>
                <a:ea typeface="Cambria"/>
                <a:cs typeface="Cambria"/>
                <a:sym typeface="Cambria"/>
              </a:rPr>
              <a:t>The majority of the content providers are in the above top-ten countries</a:t>
            </a:r>
            <a:r>
              <a:rPr lang="en" sz="1600" b="0" i="0" u="none" strike="noStrike" cap="none" dirty="0" smtClean="0">
                <a:solidFill>
                  <a:srgbClr val="212121"/>
                </a:solidFill>
                <a:latin typeface="Cambria"/>
                <a:ea typeface="Cambria"/>
                <a:cs typeface="Cambria"/>
                <a:sym typeface="Cambria"/>
              </a:rPr>
              <a:t>.</a:t>
            </a:r>
            <a:endParaRPr sz="2650" b="0" i="0" u="none" strike="noStrike" cap="none">
              <a:latin typeface="Cambria"/>
              <a:ea typeface="Cambria"/>
              <a:cs typeface="Cambria"/>
              <a:sym typeface="Cambria"/>
            </a:endParaRPr>
          </a:p>
          <a:p>
            <a:pPr marL="363855" marR="5080" lvl="0" indent="-351790">
              <a:buClr>
                <a:srgbClr val="212121"/>
              </a:buClr>
              <a:buSzPts val="1600"/>
              <a:buFont typeface="Arial"/>
              <a:buChar char="●"/>
            </a:pPr>
            <a:r>
              <a:rPr lang="en" sz="1600" b="0" i="0" u="none" strike="noStrike" cap="none" dirty="0">
                <a:solidFill>
                  <a:srgbClr val="212121"/>
                </a:solidFill>
                <a:latin typeface="Cambria"/>
                <a:ea typeface="Cambria"/>
                <a:cs typeface="Cambria"/>
                <a:sym typeface="Cambria"/>
              </a:rPr>
              <a:t>Among which </a:t>
            </a:r>
            <a:r>
              <a:rPr lang="en" sz="1600" dirty="0" smtClean="0">
                <a:solidFill>
                  <a:srgbClr val="212121"/>
                </a:solidFill>
                <a:latin typeface="Cambria"/>
                <a:ea typeface="Cambria"/>
                <a:cs typeface="Cambria"/>
                <a:sym typeface="Cambria"/>
              </a:rPr>
              <a:t>India </a:t>
            </a:r>
            <a:r>
              <a:rPr lang="en" sz="1600" dirty="0" smtClean="0">
                <a:solidFill>
                  <a:srgbClr val="212121"/>
                </a:solidFill>
                <a:latin typeface="Cambria"/>
                <a:ea typeface="Cambria"/>
                <a:cs typeface="Cambria"/>
                <a:sym typeface="Cambria"/>
              </a:rPr>
              <a:t>, USA</a:t>
            </a:r>
            <a:r>
              <a:rPr lang="en" sz="1600" dirty="0" smtClean="0">
                <a:solidFill>
                  <a:srgbClr val="212121"/>
                </a:solidFill>
                <a:latin typeface="Cambria"/>
                <a:ea typeface="Cambria"/>
                <a:cs typeface="Cambria"/>
                <a:sym typeface="Cambria"/>
              </a:rPr>
              <a:t>, </a:t>
            </a:r>
            <a:r>
              <a:rPr lang="en" sz="1600" b="0" i="0" u="none" strike="noStrike" cap="none" dirty="0">
                <a:solidFill>
                  <a:srgbClr val="212121"/>
                </a:solidFill>
                <a:latin typeface="Cambria"/>
                <a:ea typeface="Cambria"/>
                <a:cs typeface="Cambria"/>
                <a:sym typeface="Cambria"/>
              </a:rPr>
              <a:t>and </a:t>
            </a:r>
            <a:r>
              <a:rPr lang="en" sz="1600" b="0" i="0" u="none" strike="noStrike" cap="none" dirty="0" smtClean="0">
                <a:solidFill>
                  <a:srgbClr val="212121"/>
                </a:solidFill>
                <a:latin typeface="Cambria"/>
                <a:ea typeface="Cambria"/>
                <a:cs typeface="Cambria"/>
                <a:sym typeface="Cambria"/>
              </a:rPr>
              <a:t>UK </a:t>
            </a:r>
            <a:r>
              <a:rPr lang="en" sz="1600" b="0" i="0" u="none" strike="noStrike" cap="none" dirty="0">
                <a:solidFill>
                  <a:srgbClr val="212121"/>
                </a:solidFill>
                <a:latin typeface="Cambria"/>
                <a:ea typeface="Cambria"/>
                <a:cs typeface="Cambria"/>
                <a:sym typeface="Cambria"/>
              </a:rPr>
              <a:t>create more than half of the </a:t>
            </a:r>
            <a:r>
              <a:rPr lang="en" sz="1600" b="0" i="0" u="none" strike="noStrike" cap="none" dirty="0" smtClean="0">
                <a:solidFill>
                  <a:srgbClr val="212121"/>
                </a:solidFill>
                <a:latin typeface="Cambria"/>
                <a:ea typeface="Cambria"/>
                <a:cs typeface="Cambria"/>
                <a:sym typeface="Cambria"/>
              </a:rPr>
              <a:t>TV shows </a:t>
            </a:r>
            <a:r>
              <a:rPr lang="en" sz="1600" b="0" i="0" u="none" strike="noStrike" cap="none" dirty="0">
                <a:solidFill>
                  <a:srgbClr val="212121"/>
                </a:solidFill>
                <a:latin typeface="Cambria"/>
                <a:ea typeface="Cambria"/>
                <a:cs typeface="Cambria"/>
                <a:sym typeface="Cambria"/>
              </a:rPr>
              <a:t>and  movies on the platform.</a:t>
            </a:r>
            <a:endParaRPr sz="1600" b="0" i="0" u="none" strike="noStrike" cap="none">
              <a:latin typeface="Cambria"/>
              <a:ea typeface="Cambria"/>
              <a:cs typeface="Cambria"/>
              <a:sym typeface="Cambria"/>
            </a:endParaRPr>
          </a:p>
        </p:txBody>
      </p:sp>
      <p:pic>
        <p:nvPicPr>
          <p:cNvPr id="7" name="Picture 6" descr="1Untitled.jpg"/>
          <p:cNvPicPr>
            <a:picLocks noChangeAspect="1"/>
          </p:cNvPicPr>
          <p:nvPr/>
        </p:nvPicPr>
        <p:blipFill>
          <a:blip r:embed="rId3"/>
          <a:stretch>
            <a:fillRect/>
          </a:stretch>
        </p:blipFill>
        <p:spPr>
          <a:xfrm>
            <a:off x="0" y="851990"/>
            <a:ext cx="9144000" cy="31312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10966" y="3755328"/>
            <a:ext cx="8507003" cy="1520929"/>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 sz="1400" b="0" i="0" u="none" strike="noStrike" cap="none" dirty="0">
                <a:solidFill>
                  <a:schemeClr val="accent2"/>
                </a:solidFill>
                <a:latin typeface="Cambria" pitchFamily="18" charset="0"/>
                <a:ea typeface="Cambria" pitchFamily="18" charset="0"/>
                <a:cs typeface="Cambria"/>
                <a:sym typeface="Cambria"/>
              </a:rPr>
              <a:t>82% of the content available was released between 2010 and 2021</a:t>
            </a:r>
            <a:r>
              <a:rPr lang="en" sz="1400" b="0" i="0" u="none" strike="noStrike" cap="none" dirty="0" smtClean="0">
                <a:solidFill>
                  <a:schemeClr val="accent2"/>
                </a:solidFill>
                <a:latin typeface="Cambria" pitchFamily="18" charset="0"/>
                <a:ea typeface="Cambria" pitchFamily="18" charset="0"/>
                <a:cs typeface="Cambria"/>
                <a:sym typeface="Cambria"/>
              </a:rPr>
              <a:t>.</a:t>
            </a:r>
            <a:endParaRPr sz="1300" b="0" i="0" u="none" strike="noStrike" cap="none">
              <a:solidFill>
                <a:schemeClr val="accent2"/>
              </a:solidFill>
              <a:latin typeface="Cambria" pitchFamily="18" charset="0"/>
              <a:ea typeface="Cambria" pitchFamily="18" charset="0"/>
              <a:cs typeface="Cambria"/>
              <a:sym typeface="Cambria"/>
            </a:endParaRPr>
          </a:p>
          <a:p>
            <a:pPr marL="348615" marR="0" lvl="0" indent="-336550" algn="l" rtl="0">
              <a:lnSpc>
                <a:spcPct val="100000"/>
              </a:lnSpc>
              <a:spcBef>
                <a:spcPts val="0"/>
              </a:spcBef>
              <a:spcAft>
                <a:spcPts val="0"/>
              </a:spcAft>
              <a:buClr>
                <a:srgbClr val="212121"/>
              </a:buClr>
              <a:buSzPts val="1400"/>
              <a:buFont typeface="Arial"/>
              <a:buChar char="●"/>
            </a:pPr>
            <a:r>
              <a:rPr lang="en" sz="1400" b="0" i="0" u="none" strike="noStrike" cap="none" dirty="0">
                <a:solidFill>
                  <a:schemeClr val="accent2"/>
                </a:solidFill>
                <a:latin typeface="Cambria" pitchFamily="18" charset="0"/>
                <a:ea typeface="Cambria" pitchFamily="18" charset="0"/>
                <a:cs typeface="Cambria"/>
                <a:sym typeface="Cambria"/>
              </a:rPr>
              <a:t>17.28% of the content available was released before 2010</a:t>
            </a:r>
            <a:r>
              <a:rPr lang="en" sz="1400" b="0" i="0" u="none" strike="noStrike" cap="none" dirty="0" smtClean="0">
                <a:solidFill>
                  <a:schemeClr val="accent2"/>
                </a:solidFill>
                <a:latin typeface="Cambria" pitchFamily="18" charset="0"/>
                <a:ea typeface="Cambria" pitchFamily="18" charset="0"/>
                <a:cs typeface="Cambria"/>
                <a:sym typeface="Cambria"/>
              </a:rPr>
              <a:t>.</a:t>
            </a:r>
          </a:p>
          <a:p>
            <a:pPr marL="348615" marR="0" lvl="0" indent="-336550" algn="l" rtl="0">
              <a:lnSpc>
                <a:spcPct val="100000"/>
              </a:lnSpc>
              <a:spcBef>
                <a:spcPts val="0"/>
              </a:spcBef>
              <a:spcAft>
                <a:spcPts val="0"/>
              </a:spcAft>
              <a:buClr>
                <a:srgbClr val="212121"/>
              </a:buClr>
              <a:buSzPts val="1400"/>
              <a:buFont typeface="Arial"/>
              <a:buChar char="●"/>
            </a:pPr>
            <a:r>
              <a:rPr lang="en" dirty="0" smtClean="0">
                <a:solidFill>
                  <a:schemeClr val="accent2"/>
                </a:solidFill>
                <a:latin typeface="Cambria" pitchFamily="18" charset="0"/>
                <a:ea typeface="Cambria" pitchFamily="18" charset="0"/>
                <a:cs typeface="Cambria"/>
                <a:sym typeface="Cambria"/>
              </a:rPr>
              <a:t> </a:t>
            </a:r>
            <a:r>
              <a:rPr lang="en-US" dirty="0" smtClean="0">
                <a:solidFill>
                  <a:schemeClr val="accent2"/>
                </a:solidFill>
                <a:latin typeface="Cambria" pitchFamily="18" charset="0"/>
                <a:ea typeface="Cambria" pitchFamily="18" charset="0"/>
              </a:rPr>
              <a:t>Netflix </a:t>
            </a:r>
            <a:r>
              <a:rPr lang="en-US" dirty="0" smtClean="0">
                <a:solidFill>
                  <a:schemeClr val="accent2"/>
                </a:solidFill>
                <a:latin typeface="Cambria" pitchFamily="18" charset="0"/>
                <a:ea typeface="Cambria" pitchFamily="18" charset="0"/>
              </a:rPr>
              <a:t>has more new movies and TV shows than old ones</a:t>
            </a:r>
            <a:r>
              <a:rPr lang="en-US" dirty="0" smtClean="0">
                <a:solidFill>
                  <a:schemeClr val="accent2"/>
                </a:solidFill>
                <a:latin typeface="Cambria" pitchFamily="18" charset="0"/>
                <a:ea typeface="Cambria" pitchFamily="18" charset="0"/>
              </a:rPr>
              <a:t>.</a:t>
            </a:r>
          </a:p>
          <a:p>
            <a:pPr marL="348615" marR="0" lvl="0" indent="-336550" algn="l" rtl="0">
              <a:lnSpc>
                <a:spcPct val="100000"/>
              </a:lnSpc>
              <a:spcBef>
                <a:spcPts val="0"/>
              </a:spcBef>
              <a:spcAft>
                <a:spcPts val="0"/>
              </a:spcAft>
              <a:buClr>
                <a:srgbClr val="212121"/>
              </a:buClr>
              <a:buSzPts val="1400"/>
              <a:buFont typeface="Arial"/>
              <a:buChar char="●"/>
            </a:pPr>
            <a:r>
              <a:rPr lang="en-US" dirty="0" smtClean="0">
                <a:solidFill>
                  <a:schemeClr val="accent2"/>
                </a:solidFill>
                <a:latin typeface="Cambria" pitchFamily="18" charset="0"/>
                <a:ea typeface="Cambria" pitchFamily="18" charset="0"/>
              </a:rPr>
              <a:t> </a:t>
            </a:r>
            <a:r>
              <a:rPr lang="en-US" dirty="0" smtClean="0">
                <a:solidFill>
                  <a:schemeClr val="accent2"/>
                </a:solidFill>
                <a:latin typeface="Cambria" pitchFamily="18" charset="0"/>
                <a:ea typeface="Cambria" pitchFamily="18" charset="0"/>
              </a:rPr>
              <a:t>The </a:t>
            </a:r>
            <a:r>
              <a:rPr lang="en-US" dirty="0" smtClean="0">
                <a:solidFill>
                  <a:schemeClr val="accent2"/>
                </a:solidFill>
                <a:latin typeface="Cambria" pitchFamily="18" charset="0"/>
                <a:ea typeface="Cambria" pitchFamily="18" charset="0"/>
              </a:rPr>
              <a:t>company has a consistent focus on adding new shows to its platform</a:t>
            </a:r>
            <a:r>
              <a:rPr lang="en-US" dirty="0" smtClean="0">
                <a:solidFill>
                  <a:schemeClr val="accent2"/>
                </a:solidFill>
                <a:latin typeface="Cambria" pitchFamily="18" charset="0"/>
                <a:ea typeface="Cambria" pitchFamily="18" charset="0"/>
              </a:rPr>
              <a:t>.</a:t>
            </a:r>
          </a:p>
          <a:p>
            <a:pPr marL="348615" marR="0" lvl="0" indent="-336550" algn="l" rtl="0">
              <a:lnSpc>
                <a:spcPct val="100000"/>
              </a:lnSpc>
              <a:spcBef>
                <a:spcPts val="0"/>
              </a:spcBef>
              <a:spcAft>
                <a:spcPts val="0"/>
              </a:spcAft>
              <a:buClr>
                <a:srgbClr val="212121"/>
              </a:buClr>
              <a:buSzPts val="1400"/>
              <a:buFont typeface="Arial"/>
              <a:buChar char="●"/>
            </a:pPr>
            <a:r>
              <a:rPr lang="en-US" dirty="0" smtClean="0">
                <a:solidFill>
                  <a:schemeClr val="accent2"/>
                </a:solidFill>
                <a:latin typeface="Cambria" pitchFamily="18" charset="0"/>
                <a:ea typeface="Cambria" pitchFamily="18" charset="0"/>
              </a:rPr>
              <a:t> </a:t>
            </a:r>
            <a:r>
              <a:rPr lang="en-US" dirty="0" smtClean="0">
                <a:solidFill>
                  <a:schemeClr val="accent2"/>
                </a:solidFill>
                <a:latin typeface="Cambria" pitchFamily="18" charset="0"/>
                <a:ea typeface="Cambria" pitchFamily="18" charset="0"/>
              </a:rPr>
              <a:t>In </a:t>
            </a:r>
            <a:r>
              <a:rPr lang="en-US" dirty="0" smtClean="0">
                <a:solidFill>
                  <a:schemeClr val="accent2"/>
                </a:solidFill>
                <a:latin typeface="Cambria" pitchFamily="18" charset="0"/>
                <a:ea typeface="Cambria" pitchFamily="18" charset="0"/>
              </a:rPr>
              <a:t>2020, there was a decrease in the number of movies added, but not in the number of TV shows added. This could indicate a shift towards introducing more TV series rather than movies on Netflix.</a:t>
            </a:r>
          </a:p>
          <a:p>
            <a:pPr marL="348615" marR="0" lvl="0" indent="-336550" algn="l" rtl="0">
              <a:lnSpc>
                <a:spcPct val="100000"/>
              </a:lnSpc>
              <a:spcBef>
                <a:spcPts val="0"/>
              </a:spcBef>
              <a:spcAft>
                <a:spcPts val="0"/>
              </a:spcAft>
              <a:buClr>
                <a:srgbClr val="212121"/>
              </a:buClr>
              <a:buSzPts val="1400"/>
              <a:buFont typeface="Arial"/>
              <a:buChar char="●"/>
            </a:pPr>
            <a:endParaRPr sz="14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18372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a:solidFill>
                  <a:srgbClr val="000000"/>
                </a:solidFill>
                <a:latin typeface="Cambria"/>
                <a:ea typeface="Cambria"/>
                <a:cs typeface="Cambria"/>
                <a:sym typeface="Cambria"/>
              </a:rPr>
              <a:t>Release_year:</a:t>
            </a:r>
            <a:endParaRPr sz="2000">
              <a:latin typeface="Cambria"/>
              <a:ea typeface="Cambria"/>
              <a:cs typeface="Cambria"/>
              <a:sym typeface="Cambria"/>
            </a:endParaRPr>
          </a:p>
        </p:txBody>
      </p:sp>
      <p:pic>
        <p:nvPicPr>
          <p:cNvPr id="7" name="Picture 6" descr="1Untitled.jpg"/>
          <p:cNvPicPr>
            <a:picLocks noChangeAspect="1"/>
          </p:cNvPicPr>
          <p:nvPr/>
        </p:nvPicPr>
        <p:blipFill>
          <a:blip r:embed="rId3"/>
          <a:stretch>
            <a:fillRect/>
          </a:stretch>
        </p:blipFill>
        <p:spPr>
          <a:xfrm>
            <a:off x="0" y="775240"/>
            <a:ext cx="9144000" cy="28327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10967" y="4022456"/>
            <a:ext cx="8507003" cy="197490"/>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Most </a:t>
            </a:r>
            <a:r>
              <a:rPr lang="en-US" sz="1200" dirty="0" smtClean="0"/>
              <a:t>of the movie and </a:t>
            </a:r>
            <a:r>
              <a:rPr lang="en-US" sz="1200" dirty="0" err="1" smtClean="0"/>
              <a:t>tv</a:t>
            </a:r>
            <a:r>
              <a:rPr lang="en-US" sz="1200" dirty="0" smtClean="0"/>
              <a:t> shows have rating of TV-MA (Mature </a:t>
            </a:r>
            <a:r>
              <a:rPr lang="en-US" sz="1200" dirty="0" smtClean="0"/>
              <a:t>Audience) </a:t>
            </a:r>
            <a:r>
              <a:rPr lang="en-US" sz="1200" dirty="0" smtClean="0"/>
              <a:t>then followed by TV-14 (younger </a:t>
            </a:r>
            <a:r>
              <a:rPr lang="en-US" sz="1200" dirty="0" smtClean="0"/>
              <a:t>audience).</a:t>
            </a:r>
            <a:endParaRPr sz="13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18372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Ratings:</a:t>
            </a:r>
            <a:endParaRPr sz="200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742644"/>
            <a:ext cx="9144000" cy="3123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21241" y="4335796"/>
            <a:ext cx="8507003" cy="951543"/>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Netflix </a:t>
            </a:r>
            <a:r>
              <a:rPr lang="en-US" sz="1200" dirty="0" smtClean="0"/>
              <a:t>offers a range of movies on its platform, including those from as far back as 1942</a:t>
            </a:r>
            <a:r>
              <a:rPr lang="en-US" sz="1200" dirty="0" smtClean="0"/>
              <a:t>.</a:t>
            </a:r>
          </a:p>
          <a:p>
            <a:pPr marL="348615" lvl="0" indent="-336550">
              <a:buClr>
                <a:srgbClr val="212121"/>
              </a:buClr>
              <a:buSzPts val="1400"/>
              <a:buFont typeface="Arial"/>
              <a:buChar char="●"/>
            </a:pPr>
            <a:r>
              <a:rPr lang="en-US" sz="1200" dirty="0" smtClean="0"/>
              <a:t> </a:t>
            </a:r>
            <a:r>
              <a:rPr lang="en-US" sz="1200" dirty="0" smtClean="0"/>
              <a:t>Movies </a:t>
            </a:r>
            <a:r>
              <a:rPr lang="en-US" sz="1200" dirty="0" smtClean="0"/>
              <a:t>made in the 1940s had a relatively short duration, according to their plots</a:t>
            </a:r>
            <a:r>
              <a:rPr lang="en-US" sz="1200" dirty="0" smtClean="0"/>
              <a:t>.</a:t>
            </a:r>
          </a:p>
          <a:p>
            <a:pPr marL="348615" lvl="0" indent="-336550">
              <a:buClr>
                <a:srgbClr val="212121"/>
              </a:buClr>
              <a:buSzPts val="1400"/>
              <a:buFont typeface="Arial"/>
              <a:buChar char="●"/>
            </a:pPr>
            <a:r>
              <a:rPr lang="en-US" sz="1200" dirty="0" smtClean="0"/>
              <a:t> </a:t>
            </a:r>
            <a:r>
              <a:rPr lang="en-US" sz="1200" dirty="0" smtClean="0"/>
              <a:t>On </a:t>
            </a:r>
            <a:r>
              <a:rPr lang="en-US" sz="1200" dirty="0" smtClean="0"/>
              <a:t>average, movies made in the 1960s are the longest in length</a:t>
            </a:r>
            <a:r>
              <a:rPr lang="en-US" sz="1200" dirty="0" smtClean="0"/>
              <a:t>.</a:t>
            </a:r>
          </a:p>
          <a:p>
            <a:pPr marL="348615" lvl="0" indent="-336550">
              <a:buClr>
                <a:srgbClr val="212121"/>
              </a:buClr>
              <a:buSzPts val="1400"/>
              <a:buFont typeface="Arial"/>
              <a:buChar char="●"/>
            </a:pPr>
            <a:r>
              <a:rPr lang="en-US" sz="1200" dirty="0" smtClean="0"/>
              <a:t> </a:t>
            </a:r>
            <a:r>
              <a:rPr lang="en-US" sz="1200" dirty="0" smtClean="0"/>
              <a:t>The </a:t>
            </a:r>
            <a:r>
              <a:rPr lang="en-US" sz="1200" dirty="0" smtClean="0"/>
              <a:t>average length of movies has been decreasing steadily since the 2000s.</a:t>
            </a:r>
          </a:p>
          <a:p>
            <a:pPr marL="348615" lvl="0" indent="-336550">
              <a:buClr>
                <a:srgbClr val="212121"/>
              </a:buClr>
              <a:buSzPts val="1400"/>
            </a:pPr>
            <a:endParaRPr sz="13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6595922"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Average Movie Length</a:t>
            </a:r>
            <a:endParaRPr sz="2000">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715153"/>
            <a:ext cx="9143999" cy="35282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21241" y="4335796"/>
            <a:ext cx="8507003" cy="751488"/>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The </a:t>
            </a:r>
            <a:r>
              <a:rPr lang="en-US" sz="1200" dirty="0" smtClean="0"/>
              <a:t>TV series in the dataset have a maximum of 16 seasons, but the majority only have one season</a:t>
            </a:r>
            <a:r>
              <a:rPr lang="en-US" sz="1200" dirty="0" smtClean="0"/>
              <a:t>.</a:t>
            </a:r>
          </a:p>
          <a:p>
            <a:pPr marL="348615" lvl="0" indent="-336550">
              <a:buClr>
                <a:srgbClr val="212121"/>
              </a:buClr>
              <a:buSzPts val="1400"/>
              <a:buFont typeface="Arial"/>
              <a:buChar char="●"/>
            </a:pPr>
            <a:r>
              <a:rPr lang="en-US" sz="1200" dirty="0" smtClean="0"/>
              <a:t> </a:t>
            </a:r>
            <a:r>
              <a:rPr lang="en-US" sz="1200" dirty="0" smtClean="0"/>
              <a:t>This </a:t>
            </a:r>
            <a:r>
              <a:rPr lang="en-US" sz="1200" dirty="0" smtClean="0"/>
              <a:t>could suggest that many of the TV shows are relatively new and additional seasons may be in the works</a:t>
            </a:r>
            <a:r>
              <a:rPr lang="en-US" sz="1200" dirty="0" smtClean="0"/>
              <a:t>.</a:t>
            </a:r>
          </a:p>
          <a:p>
            <a:pPr marL="348615" lvl="0" indent="-336550">
              <a:buClr>
                <a:srgbClr val="212121"/>
              </a:buClr>
              <a:buSzPts val="1400"/>
              <a:buFont typeface="Arial"/>
              <a:buChar char="●"/>
            </a:pPr>
            <a:r>
              <a:rPr lang="en-US" sz="1200" dirty="0" smtClean="0"/>
              <a:t> </a:t>
            </a:r>
            <a:r>
              <a:rPr lang="en-US" sz="1200" dirty="0" smtClean="0"/>
              <a:t>There </a:t>
            </a:r>
            <a:r>
              <a:rPr lang="en-US" sz="1200" dirty="0" smtClean="0"/>
              <a:t>are very few TV shows in the dataset with more than 8 seasons.</a:t>
            </a:r>
          </a:p>
          <a:p>
            <a:pPr marL="348615" lvl="0" indent="-336550">
              <a:buClr>
                <a:srgbClr val="212121"/>
              </a:buClr>
              <a:buSzPts val="1400"/>
              <a:buFont typeface="Arial"/>
              <a:buChar char="●"/>
            </a:pPr>
            <a:endParaRPr lang="en-US" sz="1200" dirty="0" smtClean="0"/>
          </a:p>
        </p:txBody>
      </p:sp>
      <p:sp>
        <p:nvSpPr>
          <p:cNvPr id="144" name="Google Shape;144;p26"/>
          <p:cNvSpPr txBox="1">
            <a:spLocks noGrp="1"/>
          </p:cNvSpPr>
          <p:nvPr>
            <p:ph type="title"/>
          </p:nvPr>
        </p:nvSpPr>
        <p:spPr>
          <a:xfrm>
            <a:off x="452150" y="378814"/>
            <a:ext cx="6595922"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Average TV Show Seasons</a:t>
            </a:r>
            <a:endParaRPr sz="200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833735"/>
            <a:ext cx="9144000" cy="34760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3"/>
          <p:cNvSpPr txBox="1">
            <a:spLocks noGrp="1"/>
          </p:cNvSpPr>
          <p:nvPr>
            <p:ph type="title"/>
          </p:nvPr>
        </p:nvSpPr>
        <p:spPr>
          <a:xfrm>
            <a:off x="645250" y="279689"/>
            <a:ext cx="5200746"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Genres</a:t>
            </a:r>
            <a:endParaRPr sz="2000">
              <a:latin typeface="Cambria"/>
              <a:ea typeface="Cambria"/>
              <a:cs typeface="Cambria"/>
              <a:sym typeface="Cambria"/>
            </a:endParaRPr>
          </a:p>
        </p:txBody>
      </p:sp>
      <p:sp>
        <p:nvSpPr>
          <p:cNvPr id="118" name="Google Shape;118;p23"/>
          <p:cNvSpPr txBox="1"/>
          <p:nvPr/>
        </p:nvSpPr>
        <p:spPr>
          <a:xfrm>
            <a:off x="184934" y="3986373"/>
            <a:ext cx="8733035" cy="1585306"/>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US" dirty="0" smtClean="0"/>
              <a:t> </a:t>
            </a:r>
            <a:r>
              <a:rPr lang="en-US" dirty="0" smtClean="0"/>
              <a:t>The </a:t>
            </a:r>
            <a:r>
              <a:rPr lang="en-US" dirty="0" smtClean="0"/>
              <a:t>International movie is the most popular genre followed by dramas and comedies</a:t>
            </a:r>
            <a:r>
              <a:rPr lang="en-US" dirty="0" smtClean="0"/>
              <a:t>.</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pPr marL="348615" marR="0" lvl="0" indent="-336550" algn="l" rtl="0">
              <a:lnSpc>
                <a:spcPct val="100000"/>
              </a:lnSpc>
              <a:spcBef>
                <a:spcPts val="0"/>
              </a:spcBef>
              <a:spcAft>
                <a:spcPts val="0"/>
              </a:spcAft>
              <a:buClr>
                <a:srgbClr val="212121"/>
              </a:buClr>
              <a:buSzPts val="1400"/>
              <a:buFont typeface="Arial"/>
              <a:buChar char="●"/>
            </a:pPr>
            <a:r>
              <a:rPr lang="en-US" dirty="0" smtClean="0"/>
              <a:t> </a:t>
            </a:r>
            <a:r>
              <a:rPr lang="en-US" dirty="0" smtClean="0"/>
              <a:t>Most </a:t>
            </a:r>
            <a:r>
              <a:rPr lang="en-US" dirty="0" smtClean="0"/>
              <a:t>of the </a:t>
            </a:r>
            <a:r>
              <a:rPr lang="en-US" dirty="0" smtClean="0"/>
              <a:t>common </a:t>
            </a:r>
            <a:r>
              <a:rPr lang="en-US" dirty="0" smtClean="0"/>
              <a:t>words present in description column are family, find, life, love, new, world, friend.</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r>
              <a:rPr lang="en-US" dirty="0" smtClean="0"/>
              <a:t/>
            </a:r>
            <a:br>
              <a:rPr lang="en-US" dirty="0" smtClean="0"/>
            </a:br>
            <a:endParaRPr lang="en-US" dirty="0" smtClean="0"/>
          </a:p>
          <a:p>
            <a:pPr marL="348615" marR="5080" lvl="0" indent="-336550" algn="l" rtl="0">
              <a:lnSpc>
                <a:spcPct val="114999"/>
              </a:lnSpc>
              <a:spcBef>
                <a:spcPts val="0"/>
              </a:spcBef>
              <a:spcAft>
                <a:spcPts val="0"/>
              </a:spcAft>
              <a:buClr>
                <a:srgbClr val="212121"/>
              </a:buClr>
              <a:buSzPts val="1400"/>
              <a:buFont typeface="Arial"/>
              <a:buChar char="●"/>
            </a:pPr>
            <a:endParaRPr sz="1400" b="0" i="0" u="none" strike="noStrike" cap="none" smtClean="0">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684841"/>
            <a:ext cx="9144000" cy="30135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33350"/>
            <a:ext cx="6781800" cy="455894"/>
          </a:xfrm>
          <a:prstGeom prst="rect">
            <a:avLst/>
          </a:prstGeom>
        </p:spPr>
        <p:txBody>
          <a:bodyPr vert="horz" wrap="square" lIns="0" tIns="12065" rIns="0" bIns="0" rtlCol="0">
            <a:spAutoFit/>
          </a:bodyPr>
          <a:lstStyle/>
          <a:p>
            <a:pPr marL="12700">
              <a:lnSpc>
                <a:spcPct val="100000"/>
              </a:lnSpc>
              <a:spcBef>
                <a:spcPts val="95"/>
              </a:spcBef>
            </a:pPr>
            <a:r>
              <a:rPr sz="2800" i="0" spc="-5" dirty="0">
                <a:latin typeface="Arial"/>
                <a:cs typeface="Arial"/>
              </a:rPr>
              <a:t>Data</a:t>
            </a:r>
            <a:r>
              <a:rPr sz="2800" i="0" spc="-45" dirty="0">
                <a:latin typeface="Arial"/>
                <a:cs typeface="Arial"/>
              </a:rPr>
              <a:t> </a:t>
            </a:r>
            <a:r>
              <a:rPr sz="2800" i="0" spc="-5" dirty="0">
                <a:latin typeface="Arial"/>
                <a:cs typeface="Arial"/>
              </a:rPr>
              <a:t>Cleaning</a:t>
            </a:r>
            <a:endParaRPr sz="2800" i="0" dirty="0">
              <a:latin typeface="Arial"/>
              <a:cs typeface="Arial"/>
            </a:endParaRPr>
          </a:p>
        </p:txBody>
      </p:sp>
      <p:sp>
        <p:nvSpPr>
          <p:cNvPr id="3" name="object 3"/>
          <p:cNvSpPr txBox="1"/>
          <p:nvPr/>
        </p:nvSpPr>
        <p:spPr>
          <a:xfrm>
            <a:off x="457200" y="944152"/>
            <a:ext cx="8309609" cy="2798330"/>
          </a:xfrm>
          <a:prstGeom prst="rect">
            <a:avLst/>
          </a:prstGeom>
        </p:spPr>
        <p:txBody>
          <a:bodyPr vert="horz" wrap="square" lIns="0" tIns="53975" rIns="0" bIns="0" rtlCol="0">
            <a:spAutoFit/>
          </a:bodyPr>
          <a:lstStyle/>
          <a:p>
            <a:pPr marL="355600" indent="-342900">
              <a:spcBef>
                <a:spcPts val="425"/>
              </a:spcBef>
              <a:buFont typeface="Arial"/>
              <a:buChar char="●"/>
              <a:tabLst>
                <a:tab pos="354965" algn="l"/>
                <a:tab pos="355600" algn="l"/>
              </a:tabLst>
            </a:pPr>
            <a:r>
              <a:rPr lang="en-US" sz="1800" b="1" dirty="0" smtClean="0"/>
              <a:t>Removing </a:t>
            </a:r>
            <a:r>
              <a:rPr lang="en-US" sz="1800" b="1" dirty="0" smtClean="0"/>
              <a:t>non-ASCII characters:</a:t>
            </a:r>
          </a:p>
          <a:p>
            <a:pPr marL="355600" indent="-342900">
              <a:lnSpc>
                <a:spcPct val="100000"/>
              </a:lnSpc>
              <a:spcBef>
                <a:spcPts val="425"/>
              </a:spcBef>
              <a:tabLst>
                <a:tab pos="354965" algn="l"/>
                <a:tab pos="355600" algn="l"/>
              </a:tabLst>
            </a:pPr>
            <a:endParaRPr sz="1800" smtClean="0">
              <a:latin typeface="Arial"/>
              <a:cs typeface="Arial"/>
            </a:endParaRPr>
          </a:p>
          <a:p>
            <a:pPr marL="354965" marR="5080" indent="-342900">
              <a:lnSpc>
                <a:spcPct val="114900"/>
              </a:lnSpc>
              <a:spcBef>
                <a:spcPts val="5"/>
              </a:spcBef>
              <a:buFont typeface="Arial"/>
              <a:buChar char="●"/>
              <a:tabLst>
                <a:tab pos="354965" algn="l"/>
                <a:tab pos="355600" algn="l"/>
                <a:tab pos="1879600" algn="l"/>
              </a:tabLst>
            </a:pPr>
            <a:r>
              <a:rPr lang="en-US" sz="1800" b="1" dirty="0" smtClean="0"/>
              <a:t>Removing </a:t>
            </a:r>
            <a:r>
              <a:rPr lang="en-US" sz="1800" b="1" dirty="0" err="1" smtClean="0"/>
              <a:t>stopwords</a:t>
            </a:r>
            <a:r>
              <a:rPr lang="en-US" sz="1800" b="1" dirty="0" smtClean="0"/>
              <a:t> and lower </a:t>
            </a:r>
            <a:r>
              <a:rPr lang="en-US" sz="1800" b="1" dirty="0" smtClean="0"/>
              <a:t>case:</a:t>
            </a:r>
          </a:p>
          <a:p>
            <a:pPr marL="354965" marR="5080" indent="-342900">
              <a:lnSpc>
                <a:spcPct val="114900"/>
              </a:lnSpc>
              <a:spcBef>
                <a:spcPts val="5"/>
              </a:spcBef>
              <a:buFont typeface="Arial"/>
              <a:buChar char="●"/>
              <a:tabLst>
                <a:tab pos="354965" algn="l"/>
                <a:tab pos="355600" algn="l"/>
                <a:tab pos="1879600" algn="l"/>
              </a:tabLst>
            </a:pPr>
            <a:endParaRPr sz="1400" dirty="0">
              <a:latin typeface="Arial"/>
              <a:cs typeface="Arial"/>
            </a:endParaRPr>
          </a:p>
          <a:p>
            <a:pPr marL="354965" marR="62230" indent="-342900">
              <a:lnSpc>
                <a:spcPts val="2080"/>
              </a:lnSpc>
              <a:spcBef>
                <a:spcPts val="400"/>
              </a:spcBef>
              <a:buFont typeface="Arial"/>
              <a:buChar char="●"/>
              <a:tabLst>
                <a:tab pos="354965" algn="l"/>
                <a:tab pos="355600" algn="l"/>
              </a:tabLst>
            </a:pPr>
            <a:r>
              <a:rPr lang="en-US" sz="1800" b="1" dirty="0" smtClean="0"/>
              <a:t>Removing Punctuation</a:t>
            </a:r>
            <a:r>
              <a:rPr lang="en-US" sz="1800" b="1" dirty="0" smtClean="0"/>
              <a:t>:</a:t>
            </a:r>
            <a:endParaRPr lang="en-US" sz="1800" b="1" dirty="0" smtClean="0">
              <a:solidFill>
                <a:srgbClr val="0D3A45"/>
              </a:solidFill>
            </a:endParaRPr>
          </a:p>
          <a:p>
            <a:pPr marL="354965" marR="62230" indent="-342900">
              <a:lnSpc>
                <a:spcPts val="2080"/>
              </a:lnSpc>
              <a:spcBef>
                <a:spcPts val="400"/>
              </a:spcBef>
              <a:buFont typeface="Arial"/>
              <a:buChar char="●"/>
              <a:tabLst>
                <a:tab pos="354965" algn="l"/>
                <a:tab pos="355600" algn="l"/>
              </a:tabLst>
            </a:pPr>
            <a:endParaRPr lang="en-US" sz="1800" dirty="0" smtClean="0">
              <a:solidFill>
                <a:srgbClr val="0D3A45"/>
              </a:solidFill>
              <a:latin typeface="Arial"/>
              <a:cs typeface="Arial"/>
            </a:endParaRPr>
          </a:p>
          <a:p>
            <a:pPr marL="354965" marR="62230" indent="-342900">
              <a:lnSpc>
                <a:spcPts val="2080"/>
              </a:lnSpc>
              <a:spcBef>
                <a:spcPts val="400"/>
              </a:spcBef>
              <a:buFont typeface="Arial"/>
              <a:buChar char="●"/>
              <a:tabLst>
                <a:tab pos="354965" algn="l"/>
                <a:tab pos="355600" algn="l"/>
              </a:tabLst>
            </a:pPr>
            <a:r>
              <a:rPr lang="en-US" sz="1800" b="1" dirty="0" smtClean="0"/>
              <a:t>Stemming:</a:t>
            </a:r>
          </a:p>
          <a:p>
            <a:pPr marL="354965" marR="62230" indent="-342900">
              <a:lnSpc>
                <a:spcPts val="2080"/>
              </a:lnSpc>
              <a:spcBef>
                <a:spcPts val="400"/>
              </a:spcBef>
              <a:buFont typeface="Arial"/>
              <a:buChar char="●"/>
              <a:tabLst>
                <a:tab pos="354965" algn="l"/>
                <a:tab pos="355600" algn="l"/>
              </a:tabLst>
            </a:pPr>
            <a:endParaRPr sz="1400" dirty="0">
              <a:latin typeface="Arial"/>
              <a:cs typeface="Arial"/>
            </a:endParaRPr>
          </a:p>
          <a:p>
            <a:pPr marL="355600" indent="-342900">
              <a:spcBef>
                <a:spcPts val="120"/>
              </a:spcBef>
              <a:buChar char="●"/>
              <a:tabLst>
                <a:tab pos="354965" algn="l"/>
                <a:tab pos="355600" algn="l"/>
              </a:tabLst>
            </a:pPr>
            <a:r>
              <a:rPr lang="en-US" sz="1800" b="1" dirty="0" err="1" smtClean="0"/>
              <a:t>Tf</a:t>
            </a:r>
            <a:r>
              <a:rPr lang="en-US" sz="1800" b="1" dirty="0" smtClean="0"/>
              <a:t> – </a:t>
            </a:r>
            <a:r>
              <a:rPr lang="en-US" sz="1800" b="1" dirty="0" err="1" smtClean="0"/>
              <a:t>idf</a:t>
            </a:r>
            <a:r>
              <a:rPr lang="en-US" sz="1800" b="1" dirty="0" smtClean="0"/>
              <a:t> </a:t>
            </a:r>
            <a:r>
              <a:rPr lang="en-US" sz="1800" b="1" dirty="0" err="1" smtClean="0"/>
              <a:t>Vectorization</a:t>
            </a:r>
            <a:r>
              <a:rPr lang="en-US" sz="1800" b="1" dirty="0" smtClean="0"/>
              <a:t>: </a:t>
            </a:r>
            <a:endParaRPr sz="1400" dirty="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436724" y="477883"/>
            <a:ext cx="30753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Data Preprocessing.</a:t>
            </a:r>
            <a:endParaRPr sz="2400">
              <a:latin typeface="Cambria"/>
              <a:ea typeface="Cambria"/>
              <a:cs typeface="Cambria"/>
              <a:sym typeface="Cambria"/>
            </a:endParaRPr>
          </a:p>
        </p:txBody>
      </p:sp>
      <p:pic>
        <p:nvPicPr>
          <p:cNvPr id="207" name="Google Shape;207;p35"/>
          <p:cNvPicPr preferRelativeResize="0"/>
          <p:nvPr/>
        </p:nvPicPr>
        <p:blipFill rotWithShape="1">
          <a:blip r:embed="rId3">
            <a:alphaModFix/>
          </a:blip>
          <a:srcRect/>
          <a:stretch/>
        </p:blipFill>
        <p:spPr>
          <a:xfrm>
            <a:off x="1564856" y="1009989"/>
            <a:ext cx="6130488" cy="41335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451425" y="401683"/>
            <a:ext cx="2764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Creating Clusters:</a:t>
            </a:r>
            <a:endParaRPr sz="2400">
              <a:latin typeface="Cambria"/>
              <a:ea typeface="Cambria"/>
              <a:cs typeface="Cambria"/>
              <a:sym typeface="Cambria"/>
            </a:endParaRPr>
          </a:p>
        </p:txBody>
      </p:sp>
      <p:sp>
        <p:nvSpPr>
          <p:cNvPr id="213" name="Google Shape;213;p36"/>
          <p:cNvSpPr txBox="1"/>
          <p:nvPr/>
        </p:nvSpPr>
        <p:spPr>
          <a:xfrm>
            <a:off x="451425" y="958831"/>
            <a:ext cx="7931784" cy="3820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800" b="0" i="0" u="sng" strike="noStrike" cap="none">
                <a:latin typeface="Cambria"/>
                <a:ea typeface="Cambria"/>
                <a:cs typeface="Cambria"/>
                <a:sym typeface="Cambria"/>
              </a:rPr>
              <a:t>What is clustering?</a:t>
            </a:r>
            <a:endParaRPr sz="1800" b="0" i="0" u="none" strike="noStrike" cap="none">
              <a:latin typeface="Cambria"/>
              <a:ea typeface="Cambria"/>
              <a:cs typeface="Cambria"/>
              <a:sym typeface="Cambria"/>
            </a:endParaRPr>
          </a:p>
          <a:p>
            <a:pPr marL="0" marR="0" lvl="0" indent="0" algn="l" rtl="0">
              <a:lnSpc>
                <a:spcPct val="100000"/>
              </a:lnSpc>
              <a:spcBef>
                <a:spcPts val="5"/>
              </a:spcBef>
              <a:spcAft>
                <a:spcPts val="0"/>
              </a:spcAft>
              <a:buNone/>
            </a:pPr>
            <a:endParaRPr sz="1850" b="0" i="0" u="none" strike="noStrike" cap="none">
              <a:latin typeface="Cambria"/>
              <a:ea typeface="Cambria"/>
              <a:cs typeface="Cambria"/>
              <a:sym typeface="Cambria"/>
            </a:endParaRPr>
          </a:p>
          <a:p>
            <a:pPr marL="12700" marR="2682240" lvl="0" indent="0" algn="l" rtl="0">
              <a:lnSpc>
                <a:spcPct val="100000"/>
              </a:lnSpc>
              <a:spcBef>
                <a:spcPts val="0"/>
              </a:spcBef>
              <a:spcAft>
                <a:spcPts val="0"/>
              </a:spcAft>
              <a:buNone/>
            </a:pPr>
            <a:r>
              <a:rPr lang="en" sz="1400" b="1" i="0" u="none" strike="noStrike" cap="none">
                <a:solidFill>
                  <a:srgbClr val="273138"/>
                </a:solidFill>
                <a:latin typeface="Cambria"/>
                <a:ea typeface="Cambria"/>
                <a:cs typeface="Cambria"/>
                <a:sym typeface="Cambria"/>
              </a:rPr>
              <a:t>Clustering </a:t>
            </a:r>
            <a:r>
              <a:rPr lang="en" sz="1400" b="0" i="0" u="none" strike="noStrike" cap="none">
                <a:solidFill>
                  <a:srgbClr val="273138"/>
                </a:solidFill>
                <a:latin typeface="Cambria"/>
                <a:ea typeface="Cambria"/>
                <a:cs typeface="Cambria"/>
                <a:sym typeface="Cambria"/>
              </a:rPr>
              <a:t>is the task of dividing the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sz="1400" b="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endParaRPr sz="1700" b="0" i="0" u="none" strike="noStrike" cap="none">
              <a:latin typeface="Cambria"/>
              <a:ea typeface="Cambria"/>
              <a:cs typeface="Cambria"/>
              <a:sym typeface="Cambria"/>
            </a:endParaRPr>
          </a:p>
          <a:p>
            <a:pPr marL="12700" marR="0" lvl="0" indent="0" algn="l" rtl="0">
              <a:lnSpc>
                <a:spcPct val="100000"/>
              </a:lnSpc>
              <a:spcBef>
                <a:spcPts val="1220"/>
              </a:spcBef>
              <a:spcAft>
                <a:spcPts val="0"/>
              </a:spcAft>
              <a:buNone/>
            </a:pPr>
            <a:r>
              <a:rPr lang="en" sz="1600" b="0" i="0" u="sng" strike="noStrike" cap="none">
                <a:latin typeface="Cambria"/>
                <a:ea typeface="Cambria"/>
                <a:cs typeface="Cambria"/>
                <a:sym typeface="Cambria"/>
              </a:rPr>
              <a:t>How to cluster similar data?</a:t>
            </a:r>
            <a:endParaRPr sz="1600" b="0" i="0" u="none" strike="noStrike" cap="none">
              <a:latin typeface="Cambria"/>
              <a:ea typeface="Cambria"/>
              <a:cs typeface="Cambria"/>
              <a:sym typeface="Cambria"/>
            </a:endParaRPr>
          </a:p>
          <a:p>
            <a:pPr marL="0" marR="0" lvl="0" indent="0" algn="l" rtl="0">
              <a:lnSpc>
                <a:spcPct val="100000"/>
              </a:lnSpc>
              <a:spcBef>
                <a:spcPts val="50"/>
              </a:spcBef>
              <a:spcAft>
                <a:spcPts val="0"/>
              </a:spcAft>
              <a:buNone/>
            </a:pPr>
            <a:endParaRPr sz="1600" b="0" i="0" u="none" strike="noStrike" cap="none">
              <a:latin typeface="Cambria"/>
              <a:ea typeface="Cambria"/>
              <a:cs typeface="Cambria"/>
              <a:sym typeface="Cambria"/>
            </a:endParaRPr>
          </a:p>
          <a:p>
            <a:pPr marL="12700" marR="5080" lvl="0" indent="0" algn="l" rtl="0">
              <a:lnSpc>
                <a:spcPct val="100000"/>
              </a:lnSpc>
              <a:spcBef>
                <a:spcPts val="5"/>
              </a:spcBef>
              <a:spcAft>
                <a:spcPts val="0"/>
              </a:spcAft>
              <a:buNone/>
            </a:pPr>
            <a:r>
              <a:rPr lang="en" sz="1400" b="0" i="0" u="none" strike="noStrike" cap="none">
                <a:solidFill>
                  <a:srgbClr val="273138"/>
                </a:solidFill>
                <a:latin typeface="Cambria"/>
                <a:ea typeface="Cambria"/>
                <a:cs typeface="Cambria"/>
                <a:sym typeface="Cambria"/>
              </a:rPr>
              <a:t>To create clusters we will use the K-Means Clustering; </a:t>
            </a:r>
            <a:r>
              <a:rPr lang="en" sz="1400" b="0" i="0" u="none" strike="noStrike" cap="none">
                <a:solidFill>
                  <a:srgbClr val="333333"/>
                </a:solidFill>
                <a:latin typeface="Cambria"/>
                <a:ea typeface="Cambria"/>
                <a:cs typeface="Cambria"/>
                <a:sym typeface="Cambria"/>
              </a:rPr>
              <a:t>which is an iterative process in  which the dataset is grouped into k number of predeﬁned non-overlapping clusters or  subgroups, making the inner points of the cluster as similar as possible while trying to  keep the clusters at distinct space it allocates the data points to a cluster so that the sum of  the squared distance between the clusters centroid and the data point is at a minimum.</a:t>
            </a:r>
            <a:endParaRPr sz="1400" b="0" i="0" u="none" strike="noStrike" cap="none">
              <a:latin typeface="Cambria"/>
              <a:ea typeface="Cambria"/>
              <a:cs typeface="Cambria"/>
              <a:sym typeface="Cambria"/>
            </a:endParaRPr>
          </a:p>
        </p:txBody>
      </p:sp>
      <p:pic>
        <p:nvPicPr>
          <p:cNvPr id="214" name="Google Shape;214;p36"/>
          <p:cNvPicPr preferRelativeResize="0"/>
          <p:nvPr/>
        </p:nvPicPr>
        <p:blipFill rotWithShape="1">
          <a:blip r:embed="rId3">
            <a:alphaModFix/>
          </a:blip>
          <a:srcRect/>
          <a:stretch/>
        </p:blipFill>
        <p:spPr>
          <a:xfrm>
            <a:off x="6165861" y="969528"/>
            <a:ext cx="2294030" cy="19807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1" name="Google Shape;221;p37"/>
          <p:cNvSpPr txBox="1">
            <a:spLocks noGrp="1"/>
          </p:cNvSpPr>
          <p:nvPr>
            <p:ph type="title"/>
          </p:nvPr>
        </p:nvSpPr>
        <p:spPr>
          <a:xfrm>
            <a:off x="0" y="-1"/>
            <a:ext cx="5383658"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a:solidFill>
                  <a:srgbClr val="000000"/>
                </a:solidFill>
                <a:latin typeface="Cambria"/>
                <a:ea typeface="Cambria"/>
                <a:cs typeface="Cambria"/>
                <a:sym typeface="Cambria"/>
              </a:rPr>
              <a:t>Determining optimal value for k:</a:t>
            </a:r>
            <a:endParaRPr sz="2000">
              <a:latin typeface="Cambria"/>
              <a:ea typeface="Cambria"/>
              <a:cs typeface="Cambria"/>
              <a:sym typeface="Cambria"/>
            </a:endParaRPr>
          </a:p>
        </p:txBody>
      </p:sp>
      <p:sp>
        <p:nvSpPr>
          <p:cNvPr id="222" name="Google Shape;222;p37"/>
          <p:cNvSpPr txBox="1"/>
          <p:nvPr/>
        </p:nvSpPr>
        <p:spPr>
          <a:xfrm>
            <a:off x="0" y="2103222"/>
            <a:ext cx="2825393" cy="997709"/>
          </a:xfrm>
          <a:prstGeom prst="rect">
            <a:avLst/>
          </a:prstGeom>
          <a:noFill/>
          <a:ln>
            <a:noFill/>
          </a:ln>
        </p:spPr>
        <p:txBody>
          <a:bodyPr spcFirstLastPara="1" wrap="square" lIns="0" tIns="12700" rIns="0" bIns="0" anchor="t" anchorCtr="0">
            <a:spAutoFit/>
          </a:bodyPr>
          <a:lstStyle/>
          <a:p>
            <a:pPr marL="363855" marR="5080" lvl="0" indent="-351790" algn="l" rtl="0">
              <a:lnSpc>
                <a:spcPct val="100000"/>
              </a:lnSpc>
              <a:spcBef>
                <a:spcPts val="0"/>
              </a:spcBef>
              <a:spcAft>
                <a:spcPts val="0"/>
              </a:spcAft>
              <a:buSzPts val="1600"/>
              <a:buFont typeface="Arial"/>
              <a:buChar char="●"/>
            </a:pPr>
            <a:r>
              <a:rPr lang="en" sz="1600" b="0" i="0" u="none" strike="noStrike" cap="none" dirty="0">
                <a:latin typeface="Cambria"/>
                <a:ea typeface="Cambria"/>
                <a:cs typeface="Cambria"/>
                <a:sym typeface="Cambria"/>
              </a:rPr>
              <a:t>Using the Silhouette Score and Elbow Method we select the optimal  number of clusters to be 10.</a:t>
            </a:r>
            <a:endParaRPr sz="1600" b="0" i="0" u="none" strike="noStrike" cap="none">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2825393" y="310608"/>
            <a:ext cx="6318607" cy="2426345"/>
          </a:xfrm>
          <a:prstGeom prst="rect">
            <a:avLst/>
          </a:prstGeom>
        </p:spPr>
      </p:pic>
      <p:pic>
        <p:nvPicPr>
          <p:cNvPr id="7" name="Picture 6" descr="1Untitled.jpg"/>
          <p:cNvPicPr>
            <a:picLocks noChangeAspect="1"/>
          </p:cNvPicPr>
          <p:nvPr/>
        </p:nvPicPr>
        <p:blipFill>
          <a:blip r:embed="rId4"/>
          <a:stretch>
            <a:fillRect/>
          </a:stretch>
        </p:blipFill>
        <p:spPr>
          <a:xfrm>
            <a:off x="2809237" y="2732926"/>
            <a:ext cx="6334763" cy="2410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66626" y="403571"/>
            <a:ext cx="2821103"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Contents</a:t>
            </a:r>
            <a:r>
              <a:rPr lang="en" sz="2400" i="0" dirty="0">
                <a:latin typeface="Cambria"/>
                <a:ea typeface="Cambria"/>
                <a:cs typeface="Cambria"/>
                <a:sym typeface="Cambria"/>
              </a:rPr>
              <a:t>:</a:t>
            </a:r>
            <a:endParaRPr sz="2400">
              <a:latin typeface="Cambria"/>
              <a:ea typeface="Cambria"/>
              <a:cs typeface="Cambria"/>
              <a:sym typeface="Cambria"/>
            </a:endParaRPr>
          </a:p>
        </p:txBody>
      </p:sp>
      <p:sp>
        <p:nvSpPr>
          <p:cNvPr id="83" name="Google Shape;83;p18"/>
          <p:cNvSpPr txBox="1"/>
          <p:nvPr/>
        </p:nvSpPr>
        <p:spPr>
          <a:xfrm>
            <a:off x="479299" y="952609"/>
            <a:ext cx="3380104" cy="3547125"/>
          </a:xfrm>
          <a:prstGeom prst="rect">
            <a:avLst/>
          </a:prstGeom>
          <a:noFill/>
          <a:ln>
            <a:noFill/>
          </a:ln>
        </p:spPr>
        <p:txBody>
          <a:bodyPr spcFirstLastPara="1" wrap="square" lIns="0" tIns="12700" rIns="0" bIns="0" anchor="t" anchorCtr="0">
            <a:spAutoFit/>
          </a:bodyPr>
          <a:lstStyle/>
          <a:p>
            <a:pPr marL="355600" indent="-342900">
              <a:spcBef>
                <a:spcPts val="425"/>
              </a:spcBef>
              <a:buClr>
                <a:srgbClr val="124F5C"/>
              </a:buClr>
              <a:buFont typeface="Arial"/>
              <a:buChar char="●"/>
              <a:tabLst>
                <a:tab pos="354965" algn="l"/>
                <a:tab pos="355600" algn="l"/>
              </a:tabLst>
            </a:pPr>
            <a:r>
              <a:rPr lang="en-IN" sz="1800" b="1" dirty="0" smtClean="0">
                <a:solidFill>
                  <a:schemeClr val="accent5">
                    <a:lumMod val="50000"/>
                  </a:schemeClr>
                </a:solidFill>
              </a:rPr>
              <a:t>Introduction</a:t>
            </a:r>
          </a:p>
          <a:p>
            <a:pPr marL="355600" indent="-342900">
              <a:spcBef>
                <a:spcPts val="425"/>
              </a:spcBef>
              <a:buClr>
                <a:srgbClr val="124F5C"/>
              </a:buClr>
              <a:buFont typeface="Arial"/>
              <a:buChar char="●"/>
              <a:tabLst>
                <a:tab pos="354965" algn="l"/>
                <a:tab pos="355600" algn="l"/>
              </a:tabLst>
            </a:pPr>
            <a:r>
              <a:rPr lang="en-IN" sz="1800" b="1" dirty="0" smtClean="0">
                <a:solidFill>
                  <a:schemeClr val="accent5">
                    <a:lumMod val="50000"/>
                  </a:schemeClr>
                </a:solidFill>
              </a:rPr>
              <a:t>Problem</a:t>
            </a:r>
            <a:r>
              <a:rPr lang="en-IN" sz="1800" b="1" spc="-20" dirty="0" smtClean="0">
                <a:solidFill>
                  <a:schemeClr val="accent5">
                    <a:lumMod val="50000"/>
                  </a:schemeClr>
                </a:solidFill>
              </a:rPr>
              <a:t> </a:t>
            </a:r>
            <a:r>
              <a:rPr lang="en-IN" sz="1800" b="1" spc="-5" dirty="0" smtClean="0">
                <a:solidFill>
                  <a:schemeClr val="accent5">
                    <a:lumMod val="50000"/>
                  </a:schemeClr>
                </a:solidFill>
              </a:rPr>
              <a:t>Statement</a:t>
            </a: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 </a:t>
            </a:r>
            <a:r>
              <a:rPr lang="en-IN" sz="1800" b="1" spc="-5" dirty="0" smtClean="0">
                <a:solidFill>
                  <a:schemeClr val="accent5">
                    <a:lumMod val="50000"/>
                  </a:schemeClr>
                </a:solidFill>
              </a:rPr>
              <a:t>Description</a:t>
            </a:r>
            <a:endParaRPr lang="en-IN" sz="1800" b="1" spc="-5" dirty="0" smtClean="0">
              <a:solidFill>
                <a:schemeClr val="accent5">
                  <a:lumMod val="50000"/>
                </a:schemeClr>
              </a:solidFill>
            </a:endParaRP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Dataset Summary </a:t>
            </a:r>
            <a:endParaRPr lang="en-IN" sz="1800" b="1" spc="-5" dirty="0" smtClean="0">
              <a:solidFill>
                <a:schemeClr val="accent5">
                  <a:lumMod val="50000"/>
                </a:schemeClr>
              </a:solidFill>
              <a:latin typeface="+mj-lt"/>
            </a:endParaRPr>
          </a:p>
          <a:p>
            <a:pPr marL="355600" indent="-342900">
              <a:spcBef>
                <a:spcPts val="330"/>
              </a:spcBef>
              <a:buClr>
                <a:srgbClr val="124F5C"/>
              </a:buClr>
              <a:buFont typeface="Arial"/>
              <a:buChar char="●"/>
              <a:tabLst>
                <a:tab pos="354965" algn="l"/>
                <a:tab pos="355600" algn="l"/>
              </a:tabLst>
            </a:pPr>
            <a:r>
              <a:rPr lang="en-IN" sz="1800" b="1" dirty="0" smtClean="0">
                <a:solidFill>
                  <a:schemeClr val="accent5">
                    <a:lumMod val="50000"/>
                  </a:schemeClr>
                </a:solidFill>
              </a:rPr>
              <a:t>Exploratory Data Analysis</a:t>
            </a: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 </a:t>
            </a:r>
            <a:r>
              <a:rPr lang="en-IN" sz="1800" b="1" spc="-5" dirty="0" smtClean="0">
                <a:solidFill>
                  <a:schemeClr val="accent5">
                    <a:lumMod val="50000"/>
                  </a:schemeClr>
                </a:solidFill>
              </a:rPr>
              <a:t>Cleaning</a:t>
            </a:r>
          </a:p>
          <a:p>
            <a:pPr marL="355600" indent="-342900">
              <a:spcBef>
                <a:spcPts val="320"/>
              </a:spcBef>
              <a:buClr>
                <a:srgbClr val="124F5C"/>
              </a:buClr>
              <a:buFont typeface="Arial"/>
              <a:buChar char="●"/>
              <a:tabLst>
                <a:tab pos="354965" algn="l"/>
                <a:tab pos="355600" algn="l"/>
              </a:tabLst>
            </a:pPr>
            <a:r>
              <a:rPr lang="en-IN" sz="1800" b="1" spc="-5" dirty="0" smtClean="0">
                <a:solidFill>
                  <a:schemeClr val="accent5">
                    <a:lumMod val="50000"/>
                  </a:schemeClr>
                </a:solidFill>
              </a:rPr>
              <a:t>Data</a:t>
            </a:r>
            <a:r>
              <a:rPr lang="en-IN" sz="1800" b="1" dirty="0" smtClean="0">
                <a:solidFill>
                  <a:schemeClr val="accent5">
                    <a:lumMod val="50000"/>
                  </a:schemeClr>
                </a:solidFill>
              </a:rPr>
              <a:t> </a:t>
            </a:r>
            <a:r>
              <a:rPr lang="en-IN" sz="1800" b="1" spc="-5" dirty="0" smtClean="0">
                <a:solidFill>
                  <a:schemeClr val="accent5">
                    <a:lumMod val="50000"/>
                  </a:schemeClr>
                </a:solidFill>
              </a:rPr>
              <a:t>Pre-processing</a:t>
            </a:r>
          </a:p>
          <a:p>
            <a:pPr marL="355600" indent="-342900">
              <a:spcBef>
                <a:spcPts val="320"/>
              </a:spcBef>
              <a:buClr>
                <a:srgbClr val="124F5C"/>
              </a:buClr>
              <a:buFont typeface="Arial"/>
              <a:buChar char="●"/>
              <a:tabLst>
                <a:tab pos="354965" algn="l"/>
                <a:tab pos="355600" algn="l"/>
              </a:tabLst>
            </a:pPr>
            <a:r>
              <a:rPr lang="en-IN" sz="1800" b="1" dirty="0" smtClean="0">
                <a:solidFill>
                  <a:schemeClr val="accent5">
                    <a:lumMod val="50000"/>
                  </a:schemeClr>
                </a:solidFill>
              </a:rPr>
              <a:t>ML Model </a:t>
            </a:r>
            <a:r>
              <a:rPr lang="en-IN" sz="1800" b="1" dirty="0" smtClean="0">
                <a:solidFill>
                  <a:schemeClr val="accent5">
                    <a:lumMod val="50000"/>
                  </a:schemeClr>
                </a:solidFill>
              </a:rPr>
              <a:t>Implementation </a:t>
            </a:r>
          </a:p>
          <a:p>
            <a:pPr marL="355600" indent="-342900">
              <a:spcBef>
                <a:spcPts val="320"/>
              </a:spcBef>
              <a:buClr>
                <a:srgbClr val="124F5C"/>
              </a:buClr>
              <a:buFont typeface="Arial"/>
              <a:buChar char="●"/>
              <a:tabLst>
                <a:tab pos="354965" algn="l"/>
                <a:tab pos="355600" algn="l"/>
              </a:tabLst>
            </a:pPr>
            <a:r>
              <a:rPr lang="en-IN" sz="1800" b="1" spc="-5" dirty="0" smtClean="0">
                <a:solidFill>
                  <a:schemeClr val="accent5">
                    <a:lumMod val="50000"/>
                  </a:schemeClr>
                </a:solidFill>
              </a:rPr>
              <a:t>K- Means</a:t>
            </a:r>
            <a:endParaRPr lang="en-IN" sz="1800" b="1" dirty="0" smtClean="0">
              <a:solidFill>
                <a:schemeClr val="accent5">
                  <a:lumMod val="50000"/>
                </a:schemeClr>
              </a:solidFill>
            </a:endParaRPr>
          </a:p>
          <a:p>
            <a:pPr marL="355600" indent="-342900">
              <a:spcBef>
                <a:spcPts val="325"/>
              </a:spcBef>
              <a:buClr>
                <a:srgbClr val="124F5C"/>
              </a:buClr>
              <a:buFont typeface="Arial"/>
              <a:buChar char="●"/>
              <a:tabLst>
                <a:tab pos="354965" algn="l"/>
                <a:tab pos="355600" algn="l"/>
              </a:tabLst>
            </a:pPr>
            <a:r>
              <a:rPr lang="en-IN" sz="1800" b="1" dirty="0" smtClean="0">
                <a:solidFill>
                  <a:schemeClr val="accent5">
                    <a:lumMod val="50000"/>
                  </a:schemeClr>
                </a:solidFill>
              </a:rPr>
              <a:t>Cluster</a:t>
            </a:r>
            <a:r>
              <a:rPr lang="en-IN" sz="1800" b="1" spc="-15" dirty="0" smtClean="0">
                <a:solidFill>
                  <a:schemeClr val="accent5">
                    <a:lumMod val="50000"/>
                  </a:schemeClr>
                </a:solidFill>
              </a:rPr>
              <a:t> </a:t>
            </a:r>
            <a:r>
              <a:rPr lang="en-IN" sz="1800" b="1" spc="-10" dirty="0" smtClean="0">
                <a:solidFill>
                  <a:schemeClr val="accent5">
                    <a:lumMod val="50000"/>
                  </a:schemeClr>
                </a:solidFill>
              </a:rPr>
              <a:t>Analysis</a:t>
            </a:r>
          </a:p>
          <a:p>
            <a:pPr marL="355600" indent="-342900">
              <a:spcBef>
                <a:spcPts val="325"/>
              </a:spcBef>
              <a:buClr>
                <a:srgbClr val="124F5C"/>
              </a:buClr>
              <a:buFont typeface="Arial"/>
              <a:buChar char="●"/>
              <a:tabLst>
                <a:tab pos="354965" algn="l"/>
                <a:tab pos="355600" algn="l"/>
              </a:tabLst>
            </a:pPr>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Google Shape;228;p38"/>
          <p:cNvSpPr txBox="1"/>
          <p:nvPr/>
        </p:nvSpPr>
        <p:spPr>
          <a:xfrm>
            <a:off x="2831450" y="285312"/>
            <a:ext cx="368427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100" b="1" i="0" u="none" strike="noStrike" cap="none" dirty="0">
                <a:latin typeface="Cambria"/>
                <a:ea typeface="Cambria"/>
                <a:cs typeface="Cambria"/>
                <a:sym typeface="Cambria"/>
              </a:rPr>
              <a:t>10 Distinct clusters created using kMeans Clustering</a:t>
            </a:r>
            <a:endParaRPr sz="1100" b="0" i="0" u="none" strike="noStrike" cap="none">
              <a:latin typeface="Cambria"/>
              <a:ea typeface="Cambria"/>
              <a:cs typeface="Cambria"/>
              <a:sym typeface="Cambria"/>
            </a:endParaRPr>
          </a:p>
        </p:txBody>
      </p:sp>
      <p:sp>
        <p:nvSpPr>
          <p:cNvPr id="229" name="Google Shape;229;p38"/>
          <p:cNvSpPr txBox="1"/>
          <p:nvPr/>
        </p:nvSpPr>
        <p:spPr>
          <a:xfrm>
            <a:off x="491971" y="3915997"/>
            <a:ext cx="7635875" cy="1000760"/>
          </a:xfrm>
          <a:prstGeom prst="rect">
            <a:avLst/>
          </a:prstGeom>
          <a:noFill/>
          <a:ln>
            <a:noFill/>
          </a:ln>
        </p:spPr>
        <p:txBody>
          <a:bodyPr spcFirstLastPara="1" wrap="square" lIns="0" tIns="12700" rIns="0" bIns="0" anchor="t" anchorCtr="0">
            <a:spAutoFit/>
          </a:bodyPr>
          <a:lstStyle/>
          <a:p>
            <a:pPr marL="363855" marR="241300" lvl="0" indent="-351790" algn="l" rtl="0">
              <a:lnSpc>
                <a:spcPct val="100000"/>
              </a:lnSpc>
              <a:spcBef>
                <a:spcPts val="0"/>
              </a:spcBef>
              <a:spcAft>
                <a:spcPts val="0"/>
              </a:spcAft>
              <a:buSzPts val="1600"/>
              <a:buFont typeface="Arial"/>
              <a:buChar char="●"/>
            </a:pPr>
            <a:r>
              <a:rPr lang="en" sz="1600" b="0" i="0" u="none" strike="noStrike" cap="none">
                <a:latin typeface="Cambria"/>
                <a:ea typeface="Cambria"/>
                <a:cs typeface="Cambria"/>
                <a:sym typeface="Cambria"/>
              </a:rPr>
              <a:t>The numbers 0 to 9 represent 10-distinct clusters formed by K-means  clustering.</a:t>
            </a:r>
            <a:endParaRPr sz="1600" b="0" i="0" u="none" strike="noStrike" cap="none">
              <a:latin typeface="Cambria"/>
              <a:ea typeface="Cambria"/>
              <a:cs typeface="Cambria"/>
              <a:sym typeface="Cambria"/>
            </a:endParaRPr>
          </a:p>
          <a:p>
            <a:pPr marL="363855" marR="5080" lvl="0" indent="-351790" algn="l" rtl="0">
              <a:lnSpc>
                <a:spcPct val="100000"/>
              </a:lnSpc>
              <a:spcBef>
                <a:spcPts val="0"/>
              </a:spcBef>
              <a:spcAft>
                <a:spcPts val="0"/>
              </a:spcAft>
              <a:buSzPts val="1600"/>
              <a:buFont typeface="Arial"/>
              <a:buChar char="●"/>
            </a:pPr>
            <a:r>
              <a:rPr lang="en" sz="1600" b="0" i="0" u="none" strike="noStrike" cap="none">
                <a:latin typeface="Cambria"/>
                <a:ea typeface="Cambria"/>
                <a:cs typeface="Cambria"/>
                <a:sym typeface="Cambria"/>
              </a:rPr>
              <a:t>Each cluster contains data points similar to those in the same groups but  varies from other groups.</a:t>
            </a:r>
            <a:endParaRPr sz="1600" b="0" i="0" u="none" strike="noStrike" cap="none">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1867752" y="554804"/>
            <a:ext cx="5139224" cy="32227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965" y="361950"/>
            <a:ext cx="2047850" cy="517449"/>
          </a:xfrm>
          <a:prstGeom prst="rect">
            <a:avLst/>
          </a:prstGeom>
        </p:spPr>
        <p:txBody>
          <a:bodyPr vert="horz" wrap="square" lIns="0" tIns="12065" rIns="0" bIns="0" rtlCol="0">
            <a:spAutoFit/>
          </a:bodyPr>
          <a:lstStyle/>
          <a:p>
            <a:pPr marL="12700">
              <a:lnSpc>
                <a:spcPct val="100000"/>
              </a:lnSpc>
              <a:spcBef>
                <a:spcPts val="95"/>
              </a:spcBef>
            </a:pPr>
            <a:r>
              <a:rPr sz="3200" i="0" spc="-5" dirty="0">
                <a:latin typeface="+mn-lt"/>
                <a:cs typeface="Arial"/>
              </a:rPr>
              <a:t>K</a:t>
            </a:r>
            <a:r>
              <a:rPr sz="3200" spc="-5" dirty="0">
                <a:latin typeface="+mn-lt"/>
                <a:cs typeface="Arial"/>
              </a:rPr>
              <a:t> -</a:t>
            </a:r>
            <a:r>
              <a:rPr sz="3200" spc="-80" dirty="0">
                <a:latin typeface="+mn-lt"/>
                <a:cs typeface="Arial"/>
              </a:rPr>
              <a:t> </a:t>
            </a:r>
            <a:r>
              <a:rPr sz="3200" i="0" spc="-5" dirty="0">
                <a:latin typeface="+mn-lt"/>
                <a:cs typeface="Arial"/>
              </a:rPr>
              <a:t>Means</a:t>
            </a:r>
            <a:endParaRPr sz="3200" i="0" dirty="0">
              <a:latin typeface="+mn-lt"/>
              <a:cs typeface="Arial"/>
            </a:endParaRPr>
          </a:p>
        </p:txBody>
      </p:sp>
      <p:sp>
        <p:nvSpPr>
          <p:cNvPr id="3" name="object 3"/>
          <p:cNvSpPr txBox="1"/>
          <p:nvPr/>
        </p:nvSpPr>
        <p:spPr>
          <a:xfrm>
            <a:off x="403973" y="838218"/>
            <a:ext cx="8115934" cy="2999411"/>
          </a:xfrm>
          <a:prstGeom prst="rect">
            <a:avLst/>
          </a:prstGeom>
        </p:spPr>
        <p:txBody>
          <a:bodyPr vert="horz" wrap="square" lIns="0" tIns="13335" rIns="0" bIns="0" rtlCol="0">
            <a:spAutoFit/>
          </a:bodyPr>
          <a:lstStyle/>
          <a:p>
            <a:pPr marL="12700" marR="5080" algn="just">
              <a:lnSpc>
                <a:spcPct val="150000"/>
              </a:lnSpc>
              <a:spcBef>
                <a:spcPts val="105"/>
              </a:spcBef>
            </a:pPr>
            <a:r>
              <a:rPr sz="1600" spc="5" dirty="0">
                <a:solidFill>
                  <a:srgbClr val="0D3A45"/>
                </a:solidFill>
                <a:latin typeface="Arial"/>
                <a:cs typeface="Arial"/>
              </a:rPr>
              <a:t>To </a:t>
            </a:r>
            <a:r>
              <a:rPr sz="1600" spc="-5" dirty="0">
                <a:solidFill>
                  <a:srgbClr val="0D3A45"/>
                </a:solidFill>
                <a:latin typeface="Arial"/>
                <a:cs typeface="Arial"/>
              </a:rPr>
              <a:t>process </a:t>
            </a:r>
            <a:r>
              <a:rPr sz="1600" dirty="0">
                <a:solidFill>
                  <a:srgbClr val="0D3A45"/>
                </a:solidFill>
                <a:latin typeface="Arial"/>
                <a:cs typeface="Arial"/>
              </a:rPr>
              <a:t>the </a:t>
            </a:r>
            <a:r>
              <a:rPr sz="1600" spc="-5" dirty="0">
                <a:solidFill>
                  <a:srgbClr val="0D3A45"/>
                </a:solidFill>
                <a:latin typeface="Arial"/>
                <a:cs typeface="Arial"/>
              </a:rPr>
              <a:t>learning data, the K-means algorithm </a:t>
            </a:r>
            <a:r>
              <a:rPr sz="1600" dirty="0">
                <a:solidFill>
                  <a:srgbClr val="0D3A45"/>
                </a:solidFill>
                <a:latin typeface="Arial"/>
                <a:cs typeface="Arial"/>
              </a:rPr>
              <a:t>in </a:t>
            </a:r>
            <a:r>
              <a:rPr sz="1600" spc="-5" dirty="0">
                <a:solidFill>
                  <a:srgbClr val="0D3A45"/>
                </a:solidFill>
                <a:latin typeface="Arial"/>
                <a:cs typeface="Arial"/>
              </a:rPr>
              <a:t>data mining </a:t>
            </a:r>
            <a:r>
              <a:rPr sz="1600" dirty="0">
                <a:solidFill>
                  <a:srgbClr val="0D3A45"/>
                </a:solidFill>
                <a:latin typeface="Arial"/>
                <a:cs typeface="Arial"/>
              </a:rPr>
              <a:t>starts </a:t>
            </a:r>
            <a:r>
              <a:rPr sz="1600" spc="-15" dirty="0">
                <a:solidFill>
                  <a:srgbClr val="0D3A45"/>
                </a:solidFill>
                <a:latin typeface="Arial"/>
                <a:cs typeface="Arial"/>
              </a:rPr>
              <a:t>with </a:t>
            </a:r>
            <a:r>
              <a:rPr sz="1600" dirty="0">
                <a:solidFill>
                  <a:srgbClr val="0D3A45"/>
                </a:solidFill>
                <a:latin typeface="Arial"/>
                <a:cs typeface="Arial"/>
              </a:rPr>
              <a:t>a  first </a:t>
            </a:r>
            <a:r>
              <a:rPr sz="1600" spc="-5" dirty="0">
                <a:solidFill>
                  <a:srgbClr val="0D3A45"/>
                </a:solidFill>
                <a:latin typeface="Arial"/>
                <a:cs typeface="Arial"/>
              </a:rPr>
              <a:t>group </a:t>
            </a:r>
            <a:r>
              <a:rPr sz="1600" dirty="0">
                <a:solidFill>
                  <a:srgbClr val="0D3A45"/>
                </a:solidFill>
                <a:latin typeface="Arial"/>
                <a:cs typeface="Arial"/>
              </a:rPr>
              <a:t>of </a:t>
            </a:r>
            <a:r>
              <a:rPr sz="1600" spc="-5" dirty="0">
                <a:solidFill>
                  <a:srgbClr val="0D3A45"/>
                </a:solidFill>
                <a:latin typeface="Arial"/>
                <a:cs typeface="Arial"/>
              </a:rPr>
              <a:t>randomly selected centroids, </a:t>
            </a:r>
            <a:r>
              <a:rPr sz="1600" spc="-15" dirty="0">
                <a:solidFill>
                  <a:srgbClr val="0D3A45"/>
                </a:solidFill>
                <a:latin typeface="Arial"/>
                <a:cs typeface="Arial"/>
              </a:rPr>
              <a:t>which </a:t>
            </a:r>
            <a:r>
              <a:rPr sz="1600" spc="-5" dirty="0">
                <a:solidFill>
                  <a:srgbClr val="0D3A45"/>
                </a:solidFill>
                <a:latin typeface="Arial"/>
                <a:cs typeface="Arial"/>
              </a:rPr>
              <a:t>are used as </a:t>
            </a:r>
            <a:r>
              <a:rPr sz="1600" dirty="0">
                <a:solidFill>
                  <a:srgbClr val="0D3A45"/>
                </a:solidFill>
                <a:latin typeface="Arial"/>
                <a:cs typeface="Arial"/>
              </a:rPr>
              <a:t>the </a:t>
            </a:r>
            <a:r>
              <a:rPr sz="1600" spc="-5" dirty="0">
                <a:solidFill>
                  <a:srgbClr val="0D3A45"/>
                </a:solidFill>
                <a:latin typeface="Arial"/>
                <a:cs typeface="Arial"/>
              </a:rPr>
              <a:t>beginning  points </a:t>
            </a:r>
            <a:r>
              <a:rPr sz="1600" dirty="0">
                <a:solidFill>
                  <a:srgbClr val="0D3A45"/>
                </a:solidFill>
                <a:latin typeface="Arial"/>
                <a:cs typeface="Arial"/>
              </a:rPr>
              <a:t>for </a:t>
            </a:r>
            <a:r>
              <a:rPr sz="1600" spc="-5" dirty="0">
                <a:solidFill>
                  <a:srgbClr val="0D3A45"/>
                </a:solidFill>
                <a:latin typeface="Arial"/>
                <a:cs typeface="Arial"/>
              </a:rPr>
              <a:t>every cluster, and then performs iterative (repetitive) calculations </a:t>
            </a:r>
            <a:r>
              <a:rPr sz="1600" dirty="0">
                <a:solidFill>
                  <a:srgbClr val="0D3A45"/>
                </a:solidFill>
                <a:latin typeface="Arial"/>
                <a:cs typeface="Arial"/>
              </a:rPr>
              <a:t>to  </a:t>
            </a:r>
            <a:r>
              <a:rPr sz="1600" spc="-5" dirty="0">
                <a:solidFill>
                  <a:srgbClr val="0D3A45"/>
                </a:solidFill>
                <a:latin typeface="Arial"/>
                <a:cs typeface="Arial"/>
              </a:rPr>
              <a:t>optimize </a:t>
            </a:r>
            <a:r>
              <a:rPr sz="1600" dirty="0">
                <a:solidFill>
                  <a:srgbClr val="0D3A45"/>
                </a:solidFill>
                <a:latin typeface="Arial"/>
                <a:cs typeface="Arial"/>
              </a:rPr>
              <a:t>the </a:t>
            </a:r>
            <a:r>
              <a:rPr sz="1600" spc="-5" dirty="0">
                <a:solidFill>
                  <a:srgbClr val="0D3A45"/>
                </a:solidFill>
                <a:latin typeface="Arial"/>
                <a:cs typeface="Arial"/>
              </a:rPr>
              <a:t>positions </a:t>
            </a:r>
            <a:r>
              <a:rPr sz="1600" dirty="0">
                <a:solidFill>
                  <a:srgbClr val="0D3A45"/>
                </a:solidFill>
                <a:latin typeface="Arial"/>
                <a:cs typeface="Arial"/>
              </a:rPr>
              <a:t>of </a:t>
            </a:r>
            <a:r>
              <a:rPr sz="1600" spc="-5" dirty="0">
                <a:solidFill>
                  <a:srgbClr val="0D3A45"/>
                </a:solidFill>
                <a:latin typeface="Arial"/>
                <a:cs typeface="Arial"/>
              </a:rPr>
              <a:t>the centroids</a:t>
            </a:r>
            <a:endParaRPr sz="1600" dirty="0">
              <a:latin typeface="Arial"/>
              <a:cs typeface="Arial"/>
            </a:endParaRPr>
          </a:p>
          <a:p>
            <a:pPr marL="12700" algn="just">
              <a:lnSpc>
                <a:spcPct val="150000"/>
              </a:lnSpc>
              <a:spcBef>
                <a:spcPts val="325"/>
              </a:spcBef>
            </a:pPr>
            <a:r>
              <a:rPr sz="1600" dirty="0">
                <a:solidFill>
                  <a:srgbClr val="0D3A45"/>
                </a:solidFill>
                <a:latin typeface="Arial"/>
                <a:cs typeface="Arial"/>
              </a:rPr>
              <a:t>It </a:t>
            </a:r>
            <a:r>
              <a:rPr sz="1600" spc="-5" dirty="0">
                <a:solidFill>
                  <a:srgbClr val="0D3A45"/>
                </a:solidFill>
                <a:latin typeface="Arial"/>
                <a:cs typeface="Arial"/>
              </a:rPr>
              <a:t>halts creating and optimizing clusters </a:t>
            </a:r>
            <a:r>
              <a:rPr sz="1600" spc="-15" dirty="0">
                <a:solidFill>
                  <a:srgbClr val="0D3A45"/>
                </a:solidFill>
                <a:latin typeface="Arial"/>
                <a:cs typeface="Arial"/>
              </a:rPr>
              <a:t>when</a:t>
            </a:r>
            <a:r>
              <a:rPr sz="1600" spc="90" dirty="0">
                <a:solidFill>
                  <a:srgbClr val="0D3A45"/>
                </a:solidFill>
                <a:latin typeface="Arial"/>
                <a:cs typeface="Arial"/>
              </a:rPr>
              <a:t> </a:t>
            </a:r>
            <a:r>
              <a:rPr sz="1600" spc="-5" dirty="0">
                <a:solidFill>
                  <a:srgbClr val="0D3A45"/>
                </a:solidFill>
                <a:latin typeface="Arial"/>
                <a:cs typeface="Arial"/>
              </a:rPr>
              <a:t>either:</a:t>
            </a:r>
            <a:endParaRPr sz="1600" dirty="0">
              <a:latin typeface="Arial"/>
              <a:cs typeface="Arial"/>
            </a:endParaRPr>
          </a:p>
          <a:p>
            <a:pPr marL="355600" marR="159385" indent="-342900" algn="just">
              <a:lnSpc>
                <a:spcPct val="150000"/>
              </a:lnSpc>
              <a:buChar char="●"/>
              <a:tabLst>
                <a:tab pos="354965" algn="l"/>
                <a:tab pos="355600" algn="l"/>
              </a:tabLst>
            </a:pPr>
            <a:r>
              <a:rPr sz="1600" dirty="0">
                <a:solidFill>
                  <a:srgbClr val="0D3A45"/>
                </a:solidFill>
                <a:latin typeface="Arial"/>
                <a:cs typeface="Arial"/>
              </a:rPr>
              <a:t>The </a:t>
            </a:r>
            <a:r>
              <a:rPr sz="1600" spc="-5" dirty="0">
                <a:solidFill>
                  <a:srgbClr val="0D3A45"/>
                </a:solidFill>
                <a:latin typeface="Arial"/>
                <a:cs typeface="Arial"/>
              </a:rPr>
              <a:t>centroids have stabilized </a:t>
            </a:r>
            <a:r>
              <a:rPr sz="1600" dirty="0">
                <a:solidFill>
                  <a:srgbClr val="0D3A45"/>
                </a:solidFill>
                <a:latin typeface="Arial"/>
                <a:cs typeface="Arial"/>
              </a:rPr>
              <a:t>— </a:t>
            </a:r>
            <a:r>
              <a:rPr sz="1600" spc="-5" dirty="0">
                <a:solidFill>
                  <a:srgbClr val="0D3A45"/>
                </a:solidFill>
                <a:latin typeface="Arial"/>
                <a:cs typeface="Arial"/>
              </a:rPr>
              <a:t>there is </a:t>
            </a:r>
            <a:r>
              <a:rPr sz="1600" spc="-10" dirty="0">
                <a:solidFill>
                  <a:srgbClr val="0D3A45"/>
                </a:solidFill>
                <a:latin typeface="Arial"/>
                <a:cs typeface="Arial"/>
              </a:rPr>
              <a:t>no </a:t>
            </a:r>
            <a:r>
              <a:rPr sz="1600" spc="-5" dirty="0">
                <a:solidFill>
                  <a:srgbClr val="0D3A45"/>
                </a:solidFill>
                <a:latin typeface="Arial"/>
                <a:cs typeface="Arial"/>
              </a:rPr>
              <a:t>change in their values because  the clustering has been</a:t>
            </a:r>
            <a:r>
              <a:rPr sz="1600" spc="40" dirty="0">
                <a:solidFill>
                  <a:srgbClr val="0D3A45"/>
                </a:solidFill>
                <a:latin typeface="Arial"/>
                <a:cs typeface="Arial"/>
              </a:rPr>
              <a:t> </a:t>
            </a:r>
            <a:r>
              <a:rPr sz="1600" spc="-5" dirty="0">
                <a:solidFill>
                  <a:srgbClr val="0D3A45"/>
                </a:solidFill>
                <a:latin typeface="Arial"/>
                <a:cs typeface="Arial"/>
              </a:rPr>
              <a:t>successful.</a:t>
            </a:r>
            <a:endParaRPr sz="1600" dirty="0">
              <a:latin typeface="Arial"/>
              <a:cs typeface="Arial"/>
            </a:endParaRPr>
          </a:p>
          <a:p>
            <a:pPr marL="355600" indent="-342900" algn="just">
              <a:lnSpc>
                <a:spcPct val="150000"/>
              </a:lnSpc>
              <a:spcBef>
                <a:spcPts val="325"/>
              </a:spcBef>
              <a:buChar char="●"/>
              <a:tabLst>
                <a:tab pos="354965" algn="l"/>
                <a:tab pos="355600" algn="l"/>
              </a:tabLst>
            </a:pPr>
            <a:r>
              <a:rPr sz="1600" spc="5" dirty="0">
                <a:solidFill>
                  <a:srgbClr val="0D3A45"/>
                </a:solidFill>
                <a:latin typeface="Arial"/>
                <a:cs typeface="Arial"/>
              </a:rPr>
              <a:t>The </a:t>
            </a:r>
            <a:r>
              <a:rPr sz="1600" spc="-5" dirty="0">
                <a:solidFill>
                  <a:srgbClr val="0D3A45"/>
                </a:solidFill>
                <a:latin typeface="Arial"/>
                <a:cs typeface="Arial"/>
              </a:rPr>
              <a:t>defined number </a:t>
            </a:r>
            <a:r>
              <a:rPr sz="1600" dirty="0">
                <a:solidFill>
                  <a:srgbClr val="0D3A45"/>
                </a:solidFill>
                <a:latin typeface="Arial"/>
                <a:cs typeface="Arial"/>
              </a:rPr>
              <a:t>of </a:t>
            </a:r>
            <a:r>
              <a:rPr sz="1600" spc="-5" dirty="0">
                <a:solidFill>
                  <a:srgbClr val="0D3A45"/>
                </a:solidFill>
                <a:latin typeface="Arial"/>
                <a:cs typeface="Arial"/>
              </a:rPr>
              <a:t>iterations has been</a:t>
            </a:r>
            <a:r>
              <a:rPr sz="1600" spc="50" dirty="0">
                <a:solidFill>
                  <a:srgbClr val="0D3A45"/>
                </a:solidFill>
                <a:latin typeface="Arial"/>
                <a:cs typeface="Arial"/>
              </a:rPr>
              <a:t> </a:t>
            </a:r>
            <a:r>
              <a:rPr sz="1600" spc="-5" dirty="0">
                <a:solidFill>
                  <a:srgbClr val="0D3A45"/>
                </a:solidFill>
                <a:latin typeface="Arial"/>
                <a:cs typeface="Arial"/>
              </a:rPr>
              <a:t>achieved</a:t>
            </a:r>
            <a:endParaRPr sz="16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264B65D-E464-7456-EF91-07A375FD600B}"/>
              </a:ext>
            </a:extLst>
          </p:cNvPr>
          <p:cNvSpPr txBox="1"/>
          <p:nvPr/>
        </p:nvSpPr>
        <p:spPr>
          <a:xfrm>
            <a:off x="304800" y="1733550"/>
            <a:ext cx="7772400" cy="2031325"/>
          </a:xfrm>
          <a:prstGeom prst="rect">
            <a:avLst/>
          </a:prstGeom>
          <a:noFill/>
        </p:spPr>
        <p:txBody>
          <a:bodyPr wrap="square">
            <a:spAutoFit/>
          </a:bodyPr>
          <a:lstStyle/>
          <a:p>
            <a:pPr algn="just"/>
            <a:r>
              <a:rPr lang="en-IN" b="1" dirty="0">
                <a:solidFill>
                  <a:schemeClr val="accent2"/>
                </a:solidFill>
              </a:rPr>
              <a:t>1. Elbow Curve:</a:t>
            </a:r>
          </a:p>
          <a:p>
            <a:pPr algn="just"/>
            <a:r>
              <a:rPr lang="en-IN" dirty="0">
                <a:solidFill>
                  <a:schemeClr val="accent2"/>
                </a:solidFill>
              </a:rPr>
              <a:t>● The Elbow Curve is one of the most popular methods to determine this optimal value of k.</a:t>
            </a:r>
          </a:p>
          <a:p>
            <a:pPr algn="just"/>
            <a:r>
              <a:rPr lang="en-IN" dirty="0">
                <a:solidFill>
                  <a:schemeClr val="accent2"/>
                </a:solidFill>
              </a:rPr>
              <a:t>● The elbow curve uses the sum of squared distance (SSE)to choose an ideal  value of k based on the distance between the data points and their assigned clusters</a:t>
            </a:r>
            <a:r>
              <a:rPr lang="en-IN" dirty="0" smtClean="0">
                <a:solidFill>
                  <a:schemeClr val="accent2"/>
                </a:solidFill>
              </a:rPr>
              <a:t>.</a:t>
            </a:r>
          </a:p>
          <a:p>
            <a:pPr algn="just"/>
            <a:endParaRPr lang="en-IN" dirty="0">
              <a:solidFill>
                <a:schemeClr val="accent2"/>
              </a:solidFill>
            </a:endParaRPr>
          </a:p>
          <a:p>
            <a:pPr algn="just"/>
            <a:r>
              <a:rPr lang="en-IN" b="1" dirty="0">
                <a:solidFill>
                  <a:schemeClr val="accent2"/>
                </a:solidFill>
              </a:rPr>
              <a:t>2. Silhouette score :</a:t>
            </a:r>
          </a:p>
          <a:p>
            <a:pPr algn="just"/>
            <a:r>
              <a:rPr lang="en-IN" dirty="0">
                <a:solidFill>
                  <a:schemeClr val="accent2"/>
                </a:solidFill>
              </a:rPr>
              <a:t>● Silhouette score is used to evaluate the quality of clusters created using clustering algorithms such as K Means in terms of how well samples are clustered with other samples that are similar to each other.</a:t>
            </a:r>
          </a:p>
        </p:txBody>
      </p:sp>
      <p:sp>
        <p:nvSpPr>
          <p:cNvPr id="5" name="TextBox 4">
            <a:extLst>
              <a:ext uri="{FF2B5EF4-FFF2-40B4-BE49-F238E27FC236}">
                <a16:creationId xmlns:a16="http://schemas.microsoft.com/office/drawing/2014/main" xmlns="" id="{2CF28DC6-B7DE-9ECB-3612-2A762819D97D}"/>
              </a:ext>
            </a:extLst>
          </p:cNvPr>
          <p:cNvSpPr txBox="1"/>
          <p:nvPr/>
        </p:nvSpPr>
        <p:spPr>
          <a:xfrm>
            <a:off x="228600" y="14687"/>
            <a:ext cx="7772400" cy="1261884"/>
          </a:xfrm>
          <a:prstGeom prst="rect">
            <a:avLst/>
          </a:prstGeom>
          <a:noFill/>
        </p:spPr>
        <p:txBody>
          <a:bodyPr wrap="square">
            <a:spAutoFit/>
          </a:bodyPr>
          <a:lstStyle/>
          <a:p>
            <a:pPr>
              <a:lnSpc>
                <a:spcPct val="150000"/>
              </a:lnSpc>
            </a:pPr>
            <a:r>
              <a:rPr lang="en-IN" sz="3200" b="1" dirty="0">
                <a:solidFill>
                  <a:srgbClr val="DA0000"/>
                </a:solidFill>
              </a:rPr>
              <a:t>K-Means Clustering</a:t>
            </a:r>
          </a:p>
          <a:p>
            <a:pPr algn="just"/>
            <a:r>
              <a:rPr lang="en-IN" dirty="0">
                <a:solidFill>
                  <a:schemeClr val="accent2"/>
                </a:solidFill>
              </a:rPr>
              <a:t>K-means algorithm is an iterative algorithm that tries to partition the dataset into K pre defined distinct non overlapping subgroups where each data point belongs to only one group.</a:t>
            </a:r>
          </a:p>
        </p:txBody>
      </p:sp>
    </p:spTree>
    <p:extLst>
      <p:ext uri="{BB962C8B-B14F-4D97-AF65-F5344CB8AC3E}">
        <p14:creationId xmlns:p14="http://schemas.microsoft.com/office/powerpoint/2010/main" xmlns="" val="1629551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21031"/>
            <a:ext cx="2428850" cy="504625"/>
          </a:xfrm>
          <a:prstGeom prst="rect">
            <a:avLst/>
          </a:prstGeom>
        </p:spPr>
        <p:txBody>
          <a:bodyPr vert="horz" wrap="square" lIns="0" tIns="12065" rIns="0" bIns="0" rtlCol="0">
            <a:spAutoFit/>
          </a:bodyPr>
          <a:lstStyle/>
          <a:p>
            <a:pPr marL="12700">
              <a:lnSpc>
                <a:spcPct val="100000"/>
              </a:lnSpc>
              <a:spcBef>
                <a:spcPts val="95"/>
              </a:spcBef>
            </a:pPr>
            <a:r>
              <a:rPr sz="3200" spc="-5" dirty="0">
                <a:latin typeface="+mn-lt"/>
                <a:cs typeface="Arial"/>
              </a:rPr>
              <a:t>Clusters</a:t>
            </a:r>
            <a:endParaRPr sz="3200" dirty="0">
              <a:latin typeface="+mn-lt"/>
              <a:cs typeface="Arial"/>
            </a:endParaRPr>
          </a:p>
        </p:txBody>
      </p:sp>
      <p:sp>
        <p:nvSpPr>
          <p:cNvPr id="5" name="TextBox 4">
            <a:extLst>
              <a:ext uri="{FF2B5EF4-FFF2-40B4-BE49-F238E27FC236}">
                <a16:creationId xmlns:a16="http://schemas.microsoft.com/office/drawing/2014/main" xmlns="" id="{6CD72CFC-7DAC-3B3C-9946-AC965BDEA4E0}"/>
              </a:ext>
            </a:extLst>
          </p:cNvPr>
          <p:cNvSpPr txBox="1"/>
          <p:nvPr/>
        </p:nvSpPr>
        <p:spPr>
          <a:xfrm>
            <a:off x="685800" y="4497169"/>
            <a:ext cx="8001000" cy="307777"/>
          </a:xfrm>
          <a:prstGeom prst="rect">
            <a:avLst/>
          </a:prstGeom>
          <a:noFill/>
        </p:spPr>
        <p:txBody>
          <a:bodyPr wrap="square">
            <a:spAutoFit/>
          </a:bodyPr>
          <a:lstStyle/>
          <a:p>
            <a:r>
              <a:rPr lang="en-US" dirty="0" smtClean="0"/>
              <a:t>Successfully built 6 clusters using the k-means clustering algorithm.</a:t>
            </a:r>
            <a:endParaRPr lang="en-IN" dirty="0">
              <a:solidFill>
                <a:schemeClr val="accent2"/>
              </a:solidFill>
              <a:latin typeface="Arial" panose="020B0604020202020204" pitchFamily="34" charset="0"/>
              <a:cs typeface="Arial" panose="020B0604020202020204" pitchFamily="34" charset="0"/>
            </a:endParaRPr>
          </a:p>
        </p:txBody>
      </p:sp>
      <p:pic>
        <p:nvPicPr>
          <p:cNvPr id="6" name="Picture 5" descr="1Untitled.jpg"/>
          <p:cNvPicPr>
            <a:picLocks noChangeAspect="1"/>
          </p:cNvPicPr>
          <p:nvPr/>
        </p:nvPicPr>
        <p:blipFill>
          <a:blip r:embed="rId2"/>
          <a:stretch>
            <a:fillRect/>
          </a:stretch>
        </p:blipFill>
        <p:spPr>
          <a:xfrm>
            <a:off x="0" y="907097"/>
            <a:ext cx="9144000" cy="3411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763001" cy="517449"/>
          </a:xfrm>
          <a:prstGeom prst="rect">
            <a:avLst/>
          </a:prstGeom>
        </p:spPr>
        <p:txBody>
          <a:bodyPr vert="horz" wrap="square" lIns="0" tIns="12065" rIns="0" bIns="0" rtlCol="0">
            <a:spAutoFit/>
          </a:bodyPr>
          <a:lstStyle/>
          <a:p>
            <a:pPr marL="12700">
              <a:spcBef>
                <a:spcPts val="95"/>
              </a:spcBef>
            </a:pPr>
            <a:r>
              <a:rPr lang="en-US" sz="3200" dirty="0" smtClean="0">
                <a:latin typeface="Verdana" pitchFamily="34" charset="0"/>
                <a:ea typeface="Verdana" pitchFamily="34" charset="0"/>
              </a:rPr>
              <a:t>Hierarchical </a:t>
            </a:r>
            <a:r>
              <a:rPr sz="3200" spc="-5" smtClean="0">
                <a:latin typeface="Verdana" pitchFamily="34" charset="0"/>
                <a:ea typeface="Verdana" pitchFamily="34" charset="0"/>
                <a:cs typeface="Arial"/>
              </a:rPr>
              <a:t>Clusters</a:t>
            </a:r>
            <a:endParaRPr sz="3200" dirty="0">
              <a:latin typeface="Verdana" pitchFamily="34" charset="0"/>
              <a:ea typeface="Verdana" pitchFamily="34" charset="0"/>
              <a:cs typeface="Arial"/>
            </a:endParaRPr>
          </a:p>
        </p:txBody>
      </p:sp>
      <p:sp>
        <p:nvSpPr>
          <p:cNvPr id="5" name="TextBox 4">
            <a:extLst>
              <a:ext uri="{FF2B5EF4-FFF2-40B4-BE49-F238E27FC236}">
                <a16:creationId xmlns:a16="http://schemas.microsoft.com/office/drawing/2014/main" xmlns="" id="{6CD72CFC-7DAC-3B3C-9946-AC965BDEA4E0}"/>
              </a:ext>
            </a:extLst>
          </p:cNvPr>
          <p:cNvSpPr txBox="1"/>
          <p:nvPr/>
        </p:nvSpPr>
        <p:spPr>
          <a:xfrm>
            <a:off x="0" y="4189393"/>
            <a:ext cx="9144000" cy="954107"/>
          </a:xfrm>
          <a:prstGeom prst="rect">
            <a:avLst/>
          </a:prstGeom>
          <a:noFill/>
        </p:spPr>
        <p:txBody>
          <a:bodyPr wrap="square">
            <a:spAutoFit/>
          </a:bodyPr>
          <a:lstStyle/>
          <a:p>
            <a:r>
              <a:rPr lang="en-US" dirty="0" smtClean="0"/>
              <a:t>The agglomerative (hierarchical) clustering algorithm is employed to construct clusters. This approach involves merging clusters that are similar, starting with each sample as a single-sample cluster, and building a hierarchy of clusters from the bottom up. To determine the optimal number of clusters, a </a:t>
            </a:r>
            <a:r>
              <a:rPr lang="en-US" dirty="0" err="1" smtClean="0"/>
              <a:t>dendrogram</a:t>
            </a:r>
            <a:r>
              <a:rPr lang="en-US" dirty="0" smtClean="0"/>
              <a:t> can be visualized when using the agglomerative (hierarchical) clustering algorithm.</a:t>
            </a:r>
            <a:endParaRPr lang="en-IN" dirty="0">
              <a:solidFill>
                <a:schemeClr val="accent2"/>
              </a:solidFill>
              <a:latin typeface="Arial" panose="020B0604020202020204" pitchFamily="34" charset="0"/>
              <a:cs typeface="Arial" panose="020B0604020202020204" pitchFamily="34" charset="0"/>
            </a:endParaRPr>
          </a:p>
        </p:txBody>
      </p:sp>
      <p:pic>
        <p:nvPicPr>
          <p:cNvPr id="6" name="Picture 5" descr="1Untitled.jpg"/>
          <p:cNvPicPr>
            <a:picLocks noChangeAspect="1"/>
          </p:cNvPicPr>
          <p:nvPr/>
        </p:nvPicPr>
        <p:blipFill>
          <a:blip r:embed="rId2"/>
          <a:stretch>
            <a:fillRect/>
          </a:stretch>
        </p:blipFill>
        <p:spPr>
          <a:xfrm>
            <a:off x="0" y="451755"/>
            <a:ext cx="9144000" cy="35824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306" y="164387"/>
            <a:ext cx="8763001" cy="517449"/>
          </a:xfrm>
          <a:prstGeom prst="rect">
            <a:avLst/>
          </a:prstGeom>
        </p:spPr>
        <p:txBody>
          <a:bodyPr vert="horz" wrap="square" lIns="0" tIns="12065" rIns="0" bIns="0" rtlCol="0">
            <a:spAutoFit/>
          </a:bodyPr>
          <a:lstStyle/>
          <a:p>
            <a:pPr marL="12700">
              <a:spcBef>
                <a:spcPts val="95"/>
              </a:spcBef>
            </a:pPr>
            <a:r>
              <a:rPr lang="en-US" sz="3200" dirty="0" smtClean="0">
                <a:latin typeface="Verdana" pitchFamily="34" charset="0"/>
                <a:ea typeface="Verdana" pitchFamily="34" charset="0"/>
              </a:rPr>
              <a:t>Hierarchical </a:t>
            </a:r>
            <a:r>
              <a:rPr sz="3200" spc="-5" smtClean="0">
                <a:latin typeface="Verdana" pitchFamily="34" charset="0"/>
                <a:ea typeface="Verdana" pitchFamily="34" charset="0"/>
                <a:cs typeface="Arial"/>
              </a:rPr>
              <a:t>Clusters</a:t>
            </a:r>
            <a:endParaRPr sz="3200" dirty="0">
              <a:latin typeface="Verdana" pitchFamily="34" charset="0"/>
              <a:ea typeface="Verdana" pitchFamily="34" charset="0"/>
              <a:cs typeface="Arial"/>
            </a:endParaRPr>
          </a:p>
        </p:txBody>
      </p:sp>
      <p:sp>
        <p:nvSpPr>
          <p:cNvPr id="5" name="TextBox 4">
            <a:extLst>
              <a:ext uri="{FF2B5EF4-FFF2-40B4-BE49-F238E27FC236}">
                <a16:creationId xmlns:a16="http://schemas.microsoft.com/office/drawing/2014/main" xmlns="" id="{6CD72CFC-7DAC-3B3C-9946-AC965BDEA4E0}"/>
              </a:ext>
            </a:extLst>
          </p:cNvPr>
          <p:cNvSpPr txBox="1"/>
          <p:nvPr/>
        </p:nvSpPr>
        <p:spPr>
          <a:xfrm>
            <a:off x="685800" y="4497169"/>
            <a:ext cx="8458200" cy="307777"/>
          </a:xfrm>
          <a:prstGeom prst="rect">
            <a:avLst/>
          </a:prstGeom>
          <a:noFill/>
        </p:spPr>
        <p:txBody>
          <a:bodyPr wrap="square">
            <a:spAutoFit/>
          </a:bodyPr>
          <a:lstStyle/>
          <a:p>
            <a:r>
              <a:rPr lang="en-US" dirty="0" smtClean="0"/>
              <a:t>The Agglomerative (hierarchical) clustering algorithm was utilized to construct 7 clusters successfully.</a:t>
            </a:r>
            <a:endParaRPr lang="en-IN" dirty="0">
              <a:solidFill>
                <a:schemeClr val="accent2"/>
              </a:solidFill>
              <a:latin typeface="Arial" panose="020B0604020202020204" pitchFamily="34" charset="0"/>
              <a:cs typeface="Arial" panose="020B0604020202020204" pitchFamily="34" charset="0"/>
            </a:endParaRPr>
          </a:p>
        </p:txBody>
      </p:sp>
      <p:pic>
        <p:nvPicPr>
          <p:cNvPr id="7" name="Picture 6" descr="1Untitled.jpg"/>
          <p:cNvPicPr>
            <a:picLocks noChangeAspect="1"/>
          </p:cNvPicPr>
          <p:nvPr/>
        </p:nvPicPr>
        <p:blipFill>
          <a:blip r:embed="rId2"/>
          <a:stretch>
            <a:fillRect/>
          </a:stretch>
        </p:blipFill>
        <p:spPr>
          <a:xfrm>
            <a:off x="0" y="823523"/>
            <a:ext cx="9144000" cy="34964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8" name="Google Shape;238;p39"/>
          <p:cNvSpPr txBox="1">
            <a:spLocks noGrp="1"/>
          </p:cNvSpPr>
          <p:nvPr>
            <p:ph type="title"/>
          </p:nvPr>
        </p:nvSpPr>
        <p:spPr>
          <a:xfrm>
            <a:off x="313224" y="279746"/>
            <a:ext cx="4906047" cy="259045"/>
          </a:xfrm>
          <a:prstGeom prst="rect">
            <a:avLst/>
          </a:prstGeom>
          <a:noFill/>
          <a:ln>
            <a:noFill/>
          </a:ln>
        </p:spPr>
        <p:txBody>
          <a:bodyPr spcFirstLastPara="1" wrap="square" lIns="0" tIns="12700" rIns="0" bIns="0" anchor="t" anchorCtr="0">
            <a:spAutoFit/>
          </a:bodyPr>
          <a:lstStyle/>
          <a:p>
            <a:pPr marL="12700"/>
            <a:r>
              <a:rPr lang="en" sz="1600" i="0" u="sng" dirty="0" smtClean="0">
                <a:solidFill>
                  <a:schemeClr val="accent2"/>
                </a:solidFill>
                <a:latin typeface="Verdana" pitchFamily="34" charset="0"/>
                <a:ea typeface="Verdana" pitchFamily="34" charset="0"/>
                <a:cs typeface="Cambria"/>
                <a:sym typeface="Cambria"/>
              </a:rPr>
              <a:t>Word Cloud of </a:t>
            </a:r>
            <a:r>
              <a:rPr lang="en-US" sz="1600" i="0" u="sng" dirty="0" smtClean="0">
                <a:solidFill>
                  <a:schemeClr val="accent2"/>
                </a:solidFill>
                <a:latin typeface="Verdana" pitchFamily="34" charset="0"/>
                <a:ea typeface="Verdana" pitchFamily="34" charset="0"/>
              </a:rPr>
              <a:t>hierarchical Clusters</a:t>
            </a:r>
            <a:endParaRPr sz="1600" i="0" u="sng">
              <a:solidFill>
                <a:schemeClr val="accent2"/>
              </a:solidFill>
              <a:latin typeface="Verdana" pitchFamily="34" charset="0"/>
              <a:ea typeface="Verdana" pitchFamily="34" charset="0"/>
              <a:cs typeface="Cambria"/>
              <a:sym typeface="Cambria"/>
            </a:endParaRPr>
          </a:p>
        </p:txBody>
      </p:sp>
      <p:pic>
        <p:nvPicPr>
          <p:cNvPr id="2050" name="Picture 2" descr="C:\Users\Administrator\Downloads\1Untitled.png"/>
          <p:cNvPicPr>
            <a:picLocks noChangeAspect="1" noChangeArrowheads="1"/>
          </p:cNvPicPr>
          <p:nvPr/>
        </p:nvPicPr>
        <p:blipFill>
          <a:blip r:embed="rId3"/>
          <a:srcRect/>
          <a:stretch>
            <a:fillRect/>
          </a:stretch>
        </p:blipFill>
        <p:spPr bwMode="auto">
          <a:xfrm>
            <a:off x="4903581" y="823769"/>
            <a:ext cx="1954169" cy="1950254"/>
          </a:xfrm>
          <a:prstGeom prst="rect">
            <a:avLst/>
          </a:prstGeom>
          <a:noFill/>
        </p:spPr>
      </p:pic>
      <p:pic>
        <p:nvPicPr>
          <p:cNvPr id="2051" name="Picture 3" descr="C:\Users\Administrator\Downloads\Untitled.png"/>
          <p:cNvPicPr>
            <a:picLocks noChangeAspect="1" noChangeArrowheads="1"/>
          </p:cNvPicPr>
          <p:nvPr/>
        </p:nvPicPr>
        <p:blipFill>
          <a:blip r:embed="rId4"/>
          <a:srcRect/>
          <a:stretch>
            <a:fillRect/>
          </a:stretch>
        </p:blipFill>
        <p:spPr bwMode="auto">
          <a:xfrm>
            <a:off x="7145927" y="762123"/>
            <a:ext cx="1998073" cy="1994070"/>
          </a:xfrm>
          <a:prstGeom prst="rect">
            <a:avLst/>
          </a:prstGeom>
          <a:noFill/>
        </p:spPr>
      </p:pic>
      <p:pic>
        <p:nvPicPr>
          <p:cNvPr id="2052" name="Picture 4" descr="C:\Users\Administrator\Downloads\7Untitled.png"/>
          <p:cNvPicPr>
            <a:picLocks noChangeAspect="1" noChangeArrowheads="1"/>
          </p:cNvPicPr>
          <p:nvPr/>
        </p:nvPicPr>
        <p:blipFill>
          <a:blip r:embed="rId5"/>
          <a:srcRect/>
          <a:stretch>
            <a:fillRect/>
          </a:stretch>
        </p:blipFill>
        <p:spPr bwMode="auto">
          <a:xfrm>
            <a:off x="6020656" y="2934105"/>
            <a:ext cx="2213830" cy="2209395"/>
          </a:xfrm>
          <a:prstGeom prst="rect">
            <a:avLst/>
          </a:prstGeom>
          <a:noFill/>
        </p:spPr>
      </p:pic>
      <p:pic>
        <p:nvPicPr>
          <p:cNvPr id="2053" name="Picture 5" descr="C:\Users\Administrator\Downloads\6Untitled.png"/>
          <p:cNvPicPr>
            <a:picLocks noChangeAspect="1" noChangeArrowheads="1"/>
          </p:cNvPicPr>
          <p:nvPr/>
        </p:nvPicPr>
        <p:blipFill>
          <a:blip r:embed="rId6"/>
          <a:srcRect/>
          <a:stretch>
            <a:fillRect/>
          </a:stretch>
        </p:blipFill>
        <p:spPr bwMode="auto">
          <a:xfrm>
            <a:off x="3380198" y="2979506"/>
            <a:ext cx="2168338" cy="2163994"/>
          </a:xfrm>
          <a:prstGeom prst="rect">
            <a:avLst/>
          </a:prstGeom>
          <a:noFill/>
        </p:spPr>
      </p:pic>
      <p:pic>
        <p:nvPicPr>
          <p:cNvPr id="2054" name="Picture 6" descr="C:\Users\Administrator\Downloads\5Untitled.png"/>
          <p:cNvPicPr>
            <a:picLocks noChangeAspect="1" noChangeArrowheads="1"/>
          </p:cNvPicPr>
          <p:nvPr/>
        </p:nvPicPr>
        <p:blipFill>
          <a:blip r:embed="rId7"/>
          <a:srcRect/>
          <a:stretch>
            <a:fillRect/>
          </a:stretch>
        </p:blipFill>
        <p:spPr bwMode="auto">
          <a:xfrm>
            <a:off x="595901" y="2918474"/>
            <a:ext cx="2229492" cy="2225026"/>
          </a:xfrm>
          <a:prstGeom prst="rect">
            <a:avLst/>
          </a:prstGeom>
          <a:noFill/>
        </p:spPr>
      </p:pic>
      <p:pic>
        <p:nvPicPr>
          <p:cNvPr id="2055" name="Picture 7" descr="C:\Users\Administrator\Downloads\4Untitled.png"/>
          <p:cNvPicPr>
            <a:picLocks noChangeAspect="1" noChangeArrowheads="1"/>
          </p:cNvPicPr>
          <p:nvPr/>
        </p:nvPicPr>
        <p:blipFill>
          <a:blip r:embed="rId8"/>
          <a:srcRect/>
          <a:stretch>
            <a:fillRect/>
          </a:stretch>
        </p:blipFill>
        <p:spPr bwMode="auto">
          <a:xfrm>
            <a:off x="2447728" y="731302"/>
            <a:ext cx="2118885" cy="2114640"/>
          </a:xfrm>
          <a:prstGeom prst="rect">
            <a:avLst/>
          </a:prstGeom>
          <a:noFill/>
        </p:spPr>
      </p:pic>
      <p:pic>
        <p:nvPicPr>
          <p:cNvPr id="2056" name="Picture 8" descr="C:\Users\Administrator\Downloads\3Untitled.png"/>
          <p:cNvPicPr>
            <a:picLocks noChangeAspect="1" noChangeArrowheads="1"/>
          </p:cNvPicPr>
          <p:nvPr/>
        </p:nvPicPr>
        <p:blipFill>
          <a:blip r:embed="rId9"/>
          <a:srcRect/>
          <a:stretch>
            <a:fillRect/>
          </a:stretch>
        </p:blipFill>
        <p:spPr bwMode="auto">
          <a:xfrm>
            <a:off x="0" y="655076"/>
            <a:ext cx="2208944" cy="220451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p:nvPr/>
        </p:nvSpPr>
        <p:spPr>
          <a:xfrm>
            <a:off x="603800" y="654808"/>
            <a:ext cx="4229100"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2400" b="1">
                <a:solidFill>
                  <a:srgbClr val="CC0000"/>
                </a:solidFill>
                <a:latin typeface="Cambria"/>
                <a:ea typeface="Cambria"/>
                <a:cs typeface="Cambria"/>
                <a:sym typeface="Cambria"/>
              </a:rPr>
              <a:t>Getting Recommendations:</a:t>
            </a:r>
            <a:endParaRPr sz="2400">
              <a:latin typeface="Cambria"/>
              <a:ea typeface="Cambria"/>
              <a:cs typeface="Cambria"/>
              <a:sym typeface="Cambria"/>
            </a:endParaRPr>
          </a:p>
        </p:txBody>
      </p:sp>
      <p:sp>
        <p:nvSpPr>
          <p:cNvPr id="245" name="Google Shape;245;p40"/>
          <p:cNvSpPr txBox="1"/>
          <p:nvPr/>
        </p:nvSpPr>
        <p:spPr>
          <a:xfrm>
            <a:off x="603800" y="1354937"/>
            <a:ext cx="3696335" cy="4521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 sz="1400">
                <a:latin typeface="Arial"/>
                <a:ea typeface="Arial"/>
                <a:cs typeface="Arial"/>
                <a:sym typeface="Arial"/>
              </a:rPr>
              <a:t>We obtained recommendations for Movies and  Tv- Shows using Cosine similarity.</a:t>
            </a:r>
            <a:endParaRPr sz="1400">
              <a:latin typeface="Arial"/>
              <a:ea typeface="Arial"/>
              <a:cs typeface="Arial"/>
              <a:sym typeface="Arial"/>
            </a:endParaRPr>
          </a:p>
        </p:txBody>
      </p:sp>
      <p:pic>
        <p:nvPicPr>
          <p:cNvPr id="248" name="Google Shape;248;p40"/>
          <p:cNvPicPr preferRelativeResize="0"/>
          <p:nvPr/>
        </p:nvPicPr>
        <p:blipFill rotWithShape="1">
          <a:blip r:embed="rId3">
            <a:alphaModFix/>
          </a:blip>
          <a:srcRect/>
          <a:stretch/>
        </p:blipFill>
        <p:spPr>
          <a:xfrm>
            <a:off x="706347" y="2045575"/>
            <a:ext cx="3702379" cy="2879628"/>
          </a:xfrm>
          <a:prstGeom prst="rect">
            <a:avLst/>
          </a:prstGeom>
          <a:noFill/>
          <a:ln>
            <a:noFill/>
          </a:ln>
        </p:spPr>
      </p:pic>
      <p:pic>
        <p:nvPicPr>
          <p:cNvPr id="7" name="Picture 6" descr="1Untitled.jpg"/>
          <p:cNvPicPr>
            <a:picLocks noChangeAspect="1"/>
          </p:cNvPicPr>
          <p:nvPr/>
        </p:nvPicPr>
        <p:blipFill>
          <a:blip r:embed="rId4"/>
          <a:stretch>
            <a:fillRect/>
          </a:stretch>
        </p:blipFill>
        <p:spPr>
          <a:xfrm>
            <a:off x="5765349" y="0"/>
            <a:ext cx="3378651"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512075" y="325858"/>
            <a:ext cx="20073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Conclusions:</a:t>
            </a:r>
            <a:endParaRPr sz="2400">
              <a:latin typeface="Cambria"/>
              <a:ea typeface="Cambria"/>
              <a:cs typeface="Cambria"/>
              <a:sym typeface="Cambria"/>
            </a:endParaRPr>
          </a:p>
        </p:txBody>
      </p:sp>
      <p:sp>
        <p:nvSpPr>
          <p:cNvPr id="254" name="Google Shape;254;p41"/>
          <p:cNvSpPr txBox="1"/>
          <p:nvPr/>
        </p:nvSpPr>
        <p:spPr>
          <a:xfrm>
            <a:off x="0" y="897530"/>
            <a:ext cx="9143999" cy="3952364"/>
          </a:xfrm>
          <a:prstGeom prst="rect">
            <a:avLst/>
          </a:prstGeom>
          <a:noFill/>
          <a:ln>
            <a:noFill/>
          </a:ln>
        </p:spPr>
        <p:txBody>
          <a:bodyPr spcFirstLastPara="1" wrap="square" lIns="0" tIns="12700" rIns="0" bIns="0" anchor="t" anchorCtr="0">
            <a:spAutoFit/>
          </a:bodyPr>
          <a:lstStyle/>
          <a:p>
            <a:pPr>
              <a:buFont typeface="Arial" pitchFamily="34" charset="0"/>
              <a:buChar char="•"/>
            </a:pPr>
            <a:r>
              <a:rPr lang="en-US" sz="1600" dirty="0" smtClean="0">
                <a:latin typeface="Cambria" pitchFamily="18" charset="0"/>
                <a:ea typeface="Cambria" pitchFamily="18" charset="0"/>
              </a:rPr>
              <a:t>The dataset had 7787 records and 11 attributes. I performed exploratory data analysis and handled missing values.</a:t>
            </a:r>
          </a:p>
          <a:p>
            <a:pPr>
              <a:buFont typeface="Arial" pitchFamily="34" charset="0"/>
              <a:buChar char="•"/>
            </a:pPr>
            <a:r>
              <a:rPr lang="en-US" sz="1600" dirty="0" smtClean="0">
                <a:latin typeface="Cambria" pitchFamily="18" charset="0"/>
                <a:ea typeface="Cambria" pitchFamily="18" charset="0"/>
              </a:rPr>
              <a:t>I discovered that Netflix has more movies than TV shows, and the number of shows on the platform is growing rapidly. Most shows are produced in the United States.</a:t>
            </a:r>
          </a:p>
          <a:p>
            <a:pPr>
              <a:buFont typeface="Arial" pitchFamily="34" charset="0"/>
              <a:buChar char="•"/>
            </a:pPr>
            <a:r>
              <a:rPr lang="en-US" sz="1600" dirty="0" smtClean="0">
                <a:latin typeface="Cambria" pitchFamily="18" charset="0"/>
                <a:ea typeface="Cambria" pitchFamily="18" charset="0"/>
              </a:rPr>
              <a:t>I chose to cluster the data based on attributes such as director, cast, country, genre, rating, and description. I tokenized, preprocessed, and </a:t>
            </a:r>
            <a:r>
              <a:rPr lang="en-US" sz="1600" dirty="0" err="1" smtClean="0">
                <a:latin typeface="Cambria" pitchFamily="18" charset="0"/>
                <a:ea typeface="Cambria" pitchFamily="18" charset="0"/>
              </a:rPr>
              <a:t>vectorized</a:t>
            </a:r>
            <a:r>
              <a:rPr lang="en-US" sz="1600" dirty="0" smtClean="0">
                <a:latin typeface="Cambria" pitchFamily="18" charset="0"/>
                <a:ea typeface="Cambria" pitchFamily="18" charset="0"/>
              </a:rPr>
              <a:t> these attributes using TFIDF </a:t>
            </a:r>
            <a:r>
              <a:rPr lang="en-US" sz="1600" dirty="0" err="1" smtClean="0">
                <a:latin typeface="Cambria" pitchFamily="18" charset="0"/>
                <a:ea typeface="Cambria" pitchFamily="18" charset="0"/>
              </a:rPr>
              <a:t>Vectorizer</a:t>
            </a:r>
            <a:r>
              <a:rPr lang="en-US" sz="1600" dirty="0" smtClean="0">
                <a:latin typeface="Cambria" pitchFamily="18" charset="0"/>
                <a:ea typeface="Cambria" pitchFamily="18" charset="0"/>
              </a:rPr>
              <a:t>, resulting in 10,000 attributes.</a:t>
            </a:r>
          </a:p>
          <a:p>
            <a:pPr>
              <a:buFont typeface="Arial" pitchFamily="34" charset="0"/>
              <a:buChar char="•"/>
            </a:pPr>
            <a:r>
              <a:rPr lang="en-US" sz="1600" dirty="0" smtClean="0">
                <a:latin typeface="Cambria" pitchFamily="18" charset="0"/>
                <a:ea typeface="Cambria" pitchFamily="18" charset="0"/>
              </a:rPr>
              <a:t>To reduce dimensionality, I utilized Principal Component Analysis (PCA), with 4,000 components capturing over 80% of variance.</a:t>
            </a:r>
          </a:p>
          <a:p>
            <a:pPr>
              <a:buFont typeface="Arial" pitchFamily="34" charset="0"/>
              <a:buChar char="•"/>
            </a:pPr>
            <a:r>
              <a:rPr lang="en-US" sz="1600" dirty="0" smtClean="0">
                <a:latin typeface="Cambria" pitchFamily="18" charset="0"/>
                <a:ea typeface="Cambria" pitchFamily="18" charset="0"/>
              </a:rPr>
              <a:t>I used K-Means Clustering to build the initial clusters, with the optimal number of clusters being 6 as determined by the elbow method and Silhouette score analysis.</a:t>
            </a:r>
          </a:p>
          <a:p>
            <a:pPr>
              <a:buFont typeface="Arial" pitchFamily="34" charset="0"/>
              <a:buChar char="•"/>
            </a:pPr>
            <a:r>
              <a:rPr lang="en-US" sz="1600" dirty="0" smtClean="0">
                <a:latin typeface="Cambria" pitchFamily="18" charset="0"/>
                <a:ea typeface="Cambria" pitchFamily="18" charset="0"/>
              </a:rPr>
              <a:t>Agglomerative clustering was used to create clusters, with 7 being the optimal number determined by visualizing the </a:t>
            </a:r>
            <a:r>
              <a:rPr lang="en-US" sz="1600" dirty="0" err="1" smtClean="0">
                <a:latin typeface="Cambria" pitchFamily="18" charset="0"/>
                <a:ea typeface="Cambria" pitchFamily="18" charset="0"/>
              </a:rPr>
              <a:t>dendrogram</a:t>
            </a:r>
            <a:r>
              <a:rPr lang="en-US" sz="1600" dirty="0" smtClean="0">
                <a:latin typeface="Cambria" pitchFamily="18" charset="0"/>
                <a:ea typeface="Cambria" pitchFamily="18" charset="0"/>
              </a:rPr>
              <a:t>.</a:t>
            </a:r>
          </a:p>
          <a:p>
            <a:pPr>
              <a:buFont typeface="Arial" pitchFamily="34" charset="0"/>
              <a:buChar char="•"/>
            </a:pPr>
            <a:r>
              <a:rPr lang="en-US" sz="1600" dirty="0" smtClean="0">
                <a:latin typeface="Cambria" pitchFamily="18" charset="0"/>
                <a:ea typeface="Cambria" pitchFamily="18" charset="0"/>
              </a:rPr>
              <a:t>Finally, I developed a content-based recommender system using cosine similarity on the similarity matrix. The recommender system recommends the top 10 shows based on the type of show the user has watched.</a:t>
            </a:r>
            <a:endParaRPr lang="en-US" sz="1600" dirty="0">
              <a:latin typeface="Cambria" pitchFamily="18" charset="0"/>
              <a:ea typeface="Cambria"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0" y="2207789"/>
            <a:ext cx="9144000" cy="6591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 dirty="0"/>
              <a:t>Thank </a:t>
            </a:r>
            <a:r>
              <a:rPr lang="en" dirty="0" smtClean="0"/>
              <a:t>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41574" y="364158"/>
            <a:ext cx="5712645"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Introduction</a:t>
            </a:r>
            <a:r>
              <a:rPr lang="en" sz="2400" i="0" dirty="0">
                <a:latin typeface="Cambria"/>
                <a:ea typeface="Cambria"/>
                <a:cs typeface="Cambria"/>
                <a:sym typeface="Cambria"/>
              </a:rPr>
              <a:t>:</a:t>
            </a:r>
            <a:endParaRPr sz="2400">
              <a:latin typeface="Cambria"/>
              <a:ea typeface="Cambria"/>
              <a:cs typeface="Cambria"/>
              <a:sym typeface="Cambria"/>
            </a:endParaRPr>
          </a:p>
        </p:txBody>
      </p:sp>
      <p:sp>
        <p:nvSpPr>
          <p:cNvPr id="89" name="Google Shape;89;p19"/>
          <p:cNvSpPr txBox="1"/>
          <p:nvPr/>
        </p:nvSpPr>
        <p:spPr>
          <a:xfrm>
            <a:off x="441575" y="1110121"/>
            <a:ext cx="5676265" cy="298196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 sz="1600" b="0" i="0" u="none" strike="noStrike" cap="none" dirty="0">
                <a:latin typeface="Cambria"/>
                <a:ea typeface="Cambria"/>
                <a:cs typeface="Cambria"/>
                <a:sym typeface="Cambria"/>
              </a:rPr>
              <a:t>Netﬂix is a media distribution company. It started with  DVD distribution via mail, but has evolved substantially  over the course of its existence. Today, Netﬂix is focused  on streaming video. Some of its content is licensed, and  some of the content is produced in-house.</a:t>
            </a:r>
            <a:endParaRPr sz="1600" b="0" i="0" u="none" strike="noStrike" cap="none">
              <a:latin typeface="Cambria"/>
              <a:ea typeface="Cambria"/>
              <a:cs typeface="Cambria"/>
              <a:sym typeface="Cambria"/>
            </a:endParaRPr>
          </a:p>
          <a:p>
            <a:pPr marL="12700" marR="315595" lvl="0" indent="47625" algn="l" rtl="0">
              <a:lnSpc>
                <a:spcPct val="114999"/>
              </a:lnSpc>
              <a:spcBef>
                <a:spcPts val="1200"/>
              </a:spcBef>
              <a:spcAft>
                <a:spcPts val="0"/>
              </a:spcAft>
              <a:buNone/>
            </a:pPr>
            <a:r>
              <a:rPr lang="en" sz="1600" b="0" i="0" u="none" strike="noStrike" cap="none" dirty="0">
                <a:latin typeface="Cambria"/>
                <a:ea typeface="Cambria"/>
                <a:cs typeface="Cambria"/>
                <a:sym typeface="Cambria"/>
              </a:rPr>
              <a:t>Netﬂix originally focused on movies, but today  television shows are probably the more common  format. Netﬂix works on a subscription model, where  users get unlimited access to content with a paid  subscription.</a:t>
            </a:r>
            <a:endParaRPr sz="1600" b="0" i="0" u="none" strike="noStrike" cap="none">
              <a:latin typeface="Cambria"/>
              <a:ea typeface="Cambria"/>
              <a:cs typeface="Cambria"/>
              <a:sym typeface="Cambria"/>
            </a:endParaRPr>
          </a:p>
        </p:txBody>
      </p:sp>
      <p:pic>
        <p:nvPicPr>
          <p:cNvPr id="90" name="Google Shape;90;p19"/>
          <p:cNvPicPr preferRelativeResize="0"/>
          <p:nvPr/>
        </p:nvPicPr>
        <p:blipFill rotWithShape="1">
          <a:blip r:embed="rId3">
            <a:alphaModFix/>
          </a:blip>
          <a:srcRect/>
          <a:stretch/>
        </p:blipFill>
        <p:spPr>
          <a:xfrm>
            <a:off x="7064720" y="1186722"/>
            <a:ext cx="1111508" cy="19776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62762"/>
            <a:ext cx="4867250" cy="455894"/>
          </a:xfrm>
          <a:prstGeom prst="rect">
            <a:avLst/>
          </a:prstGeom>
        </p:spPr>
        <p:txBody>
          <a:bodyPr vert="horz" wrap="square" lIns="0" tIns="12065" rIns="0" bIns="0" rtlCol="0">
            <a:spAutoFit/>
          </a:bodyPr>
          <a:lstStyle/>
          <a:p>
            <a:pPr marL="12700">
              <a:lnSpc>
                <a:spcPct val="100000"/>
              </a:lnSpc>
              <a:spcBef>
                <a:spcPts val="95"/>
              </a:spcBef>
            </a:pPr>
            <a:r>
              <a:rPr lang="en-IN" sz="2800" i="0" spc="-15" dirty="0">
                <a:latin typeface="Cambria" pitchFamily="18" charset="0"/>
                <a:ea typeface="Cambria" pitchFamily="18" charset="0"/>
              </a:rPr>
              <a:t>Problem</a:t>
            </a:r>
            <a:r>
              <a:rPr lang="en-IN" sz="2800" i="0" spc="-75" dirty="0">
                <a:latin typeface="Cambria" pitchFamily="18" charset="0"/>
                <a:ea typeface="Cambria" pitchFamily="18" charset="0"/>
              </a:rPr>
              <a:t> </a:t>
            </a:r>
            <a:r>
              <a:rPr lang="en-IN" sz="2800" i="0" spc="-5" dirty="0">
                <a:latin typeface="Cambria" pitchFamily="18" charset="0"/>
                <a:ea typeface="Cambria" pitchFamily="18" charset="0"/>
              </a:rPr>
              <a:t>Statement</a:t>
            </a:r>
            <a:endParaRPr sz="2800" i="0" dirty="0">
              <a:latin typeface="Cambria" pitchFamily="18" charset="0"/>
              <a:ea typeface="Cambria" pitchFamily="18" charset="0"/>
              <a:cs typeface="Arial"/>
            </a:endParaRPr>
          </a:p>
        </p:txBody>
      </p:sp>
      <p:sp>
        <p:nvSpPr>
          <p:cNvPr id="3" name="object 3"/>
          <p:cNvSpPr txBox="1">
            <a:spLocks noGrp="1"/>
          </p:cNvSpPr>
          <p:nvPr>
            <p:ph type="body" idx="1"/>
          </p:nvPr>
        </p:nvSpPr>
        <p:spPr>
          <a:xfrm>
            <a:off x="83882" y="706402"/>
            <a:ext cx="8679117" cy="4447500"/>
          </a:xfrm>
          <a:prstGeom prst="rect">
            <a:avLst/>
          </a:prstGeom>
        </p:spPr>
        <p:txBody>
          <a:bodyPr vert="horz" wrap="square" lIns="0" tIns="13335" rIns="0" bIns="0" rtlCol="0">
            <a:spAutoFit/>
          </a:bodyPr>
          <a:lstStyle/>
          <a:p>
            <a:pPr marL="398145" marR="126364" indent="-285750">
              <a:lnSpc>
                <a:spcPct val="114999"/>
              </a:lnSpc>
              <a:spcBef>
                <a:spcPts val="105"/>
              </a:spcBef>
              <a:buClr>
                <a:srgbClr val="F5FCFF"/>
              </a:buClr>
              <a:tabLst>
                <a:tab pos="455295" algn="l"/>
                <a:tab pos="455930" algn="l"/>
              </a:tabLst>
            </a:pPr>
            <a:r>
              <a:rPr sz="1600" dirty="0">
                <a:solidFill>
                  <a:schemeClr val="accent2"/>
                </a:solidFill>
                <a:latin typeface="Cambria" pitchFamily="18" charset="0"/>
                <a:ea typeface="Cambria" pitchFamily="18" charset="0"/>
              </a:rPr>
              <a:t>This </a:t>
            </a:r>
            <a:r>
              <a:rPr sz="1600" spc="-5" dirty="0">
                <a:solidFill>
                  <a:schemeClr val="accent2"/>
                </a:solidFill>
                <a:latin typeface="Cambria" pitchFamily="18" charset="0"/>
                <a:ea typeface="Cambria" pitchFamily="18" charset="0"/>
              </a:rPr>
              <a:t>dataset consists of </a:t>
            </a:r>
            <a:r>
              <a:rPr sz="1600" dirty="0">
                <a:solidFill>
                  <a:schemeClr val="accent2"/>
                </a:solidFill>
                <a:latin typeface="Cambria" pitchFamily="18" charset="0"/>
                <a:ea typeface="Cambria" pitchFamily="18" charset="0"/>
              </a:rPr>
              <a:t>tv </a:t>
            </a:r>
            <a:r>
              <a:rPr sz="1600" spc="-15" dirty="0">
                <a:solidFill>
                  <a:schemeClr val="accent2"/>
                </a:solidFill>
                <a:latin typeface="Cambria" pitchFamily="18" charset="0"/>
                <a:ea typeface="Cambria" pitchFamily="18" charset="0"/>
              </a:rPr>
              <a:t>shows </a:t>
            </a:r>
            <a:r>
              <a:rPr sz="1600" spc="-10" dirty="0">
                <a:solidFill>
                  <a:schemeClr val="accent2"/>
                </a:solidFill>
                <a:latin typeface="Cambria" pitchFamily="18" charset="0"/>
                <a:ea typeface="Cambria" pitchFamily="18" charset="0"/>
              </a:rPr>
              <a:t>and </a:t>
            </a:r>
            <a:r>
              <a:rPr sz="1600" spc="-5" dirty="0">
                <a:solidFill>
                  <a:schemeClr val="accent2"/>
                </a:solidFill>
                <a:latin typeface="Cambria" pitchFamily="18" charset="0"/>
                <a:ea typeface="Cambria" pitchFamily="18" charset="0"/>
              </a:rPr>
              <a:t>movies available on Netflix as </a:t>
            </a:r>
            <a:r>
              <a:rPr sz="1600" dirty="0">
                <a:solidFill>
                  <a:schemeClr val="accent2"/>
                </a:solidFill>
                <a:latin typeface="Cambria" pitchFamily="18" charset="0"/>
                <a:ea typeface="Cambria" pitchFamily="18" charset="0"/>
              </a:rPr>
              <a:t>of </a:t>
            </a:r>
            <a:r>
              <a:rPr sz="1600" spc="-10" dirty="0">
                <a:solidFill>
                  <a:schemeClr val="accent2"/>
                </a:solidFill>
                <a:latin typeface="Cambria" pitchFamily="18" charset="0"/>
                <a:ea typeface="Cambria" pitchFamily="18" charset="0"/>
              </a:rPr>
              <a:t>2019. </a:t>
            </a:r>
            <a:r>
              <a:rPr sz="1600">
                <a:solidFill>
                  <a:schemeClr val="accent2"/>
                </a:solidFill>
                <a:latin typeface="Cambria" pitchFamily="18" charset="0"/>
                <a:ea typeface="Cambria" pitchFamily="18" charset="0"/>
              </a:rPr>
              <a:t>The </a:t>
            </a:r>
            <a:r>
              <a:rPr sz="1600" spc="-5" smtClean="0">
                <a:solidFill>
                  <a:schemeClr val="accent2"/>
                </a:solidFill>
                <a:latin typeface="Cambria" pitchFamily="18" charset="0"/>
                <a:ea typeface="Cambria" pitchFamily="18" charset="0"/>
              </a:rPr>
              <a:t>dataset</a:t>
            </a:r>
            <a:r>
              <a:rPr lang="en-IN" sz="1600" spc="-5" dirty="0" smtClean="0">
                <a:solidFill>
                  <a:schemeClr val="accent2"/>
                </a:solidFill>
                <a:latin typeface="Cambria" pitchFamily="18" charset="0"/>
                <a:ea typeface="Cambria" pitchFamily="18" charset="0"/>
              </a:rPr>
              <a:t> </a:t>
            </a:r>
            <a:r>
              <a:rPr sz="1600" spc="-5" smtClean="0">
                <a:solidFill>
                  <a:schemeClr val="accent2"/>
                </a:solidFill>
                <a:latin typeface="Cambria" pitchFamily="18" charset="0"/>
                <a:ea typeface="Cambria" pitchFamily="18" charset="0"/>
              </a:rPr>
              <a:t>is collected </a:t>
            </a:r>
            <a:r>
              <a:rPr sz="1600" spc="-5" dirty="0">
                <a:solidFill>
                  <a:schemeClr val="accent2"/>
                </a:solidFill>
                <a:latin typeface="Cambria" pitchFamily="18" charset="0"/>
                <a:ea typeface="Cambria" pitchFamily="18" charset="0"/>
              </a:rPr>
              <a:t>from Flixable </a:t>
            </a:r>
            <a:r>
              <a:rPr sz="1600" spc="-15" dirty="0">
                <a:solidFill>
                  <a:schemeClr val="accent2"/>
                </a:solidFill>
                <a:latin typeface="Cambria" pitchFamily="18" charset="0"/>
                <a:ea typeface="Cambria" pitchFamily="18" charset="0"/>
              </a:rPr>
              <a:t>which </a:t>
            </a:r>
            <a:r>
              <a:rPr sz="1600" spc="-5" dirty="0">
                <a:solidFill>
                  <a:schemeClr val="accent2"/>
                </a:solidFill>
                <a:latin typeface="Cambria" pitchFamily="18" charset="0"/>
                <a:ea typeface="Cambria" pitchFamily="18" charset="0"/>
              </a:rPr>
              <a:t>is a third-party Netflix search  engine.</a:t>
            </a:r>
          </a:p>
          <a:p>
            <a:pPr marL="455930" indent="-342900">
              <a:lnSpc>
                <a:spcPct val="100000"/>
              </a:lnSpc>
              <a:spcBef>
                <a:spcPts val="320"/>
              </a:spcBef>
              <a:buClr>
                <a:srgbClr val="F5FCFF"/>
              </a:buClr>
              <a:tabLst>
                <a:tab pos="455295" algn="l"/>
                <a:tab pos="455930" algn="l"/>
              </a:tabLst>
            </a:pPr>
            <a:r>
              <a:rPr sz="1600" dirty="0">
                <a:solidFill>
                  <a:schemeClr val="accent2"/>
                </a:solidFill>
                <a:latin typeface="Cambria" pitchFamily="18" charset="0"/>
                <a:ea typeface="Cambria" pitchFamily="18" charset="0"/>
              </a:rPr>
              <a:t>In </a:t>
            </a:r>
            <a:r>
              <a:rPr sz="1600" spc="-10" dirty="0">
                <a:solidFill>
                  <a:schemeClr val="accent2"/>
                </a:solidFill>
                <a:latin typeface="Cambria" pitchFamily="18" charset="0"/>
                <a:ea typeface="Cambria" pitchFamily="18" charset="0"/>
              </a:rPr>
              <a:t>2018, </a:t>
            </a:r>
            <a:r>
              <a:rPr sz="1600" spc="-5" dirty="0">
                <a:solidFill>
                  <a:schemeClr val="accent2"/>
                </a:solidFill>
                <a:latin typeface="Cambria" pitchFamily="18" charset="0"/>
                <a:ea typeface="Cambria" pitchFamily="18" charset="0"/>
              </a:rPr>
              <a:t>they released an interesting report </a:t>
            </a:r>
            <a:r>
              <a:rPr sz="1600" spc="-10" dirty="0">
                <a:solidFill>
                  <a:schemeClr val="accent2"/>
                </a:solidFill>
                <a:latin typeface="Cambria" pitchFamily="18" charset="0"/>
                <a:ea typeface="Cambria" pitchFamily="18" charset="0"/>
              </a:rPr>
              <a:t>which </a:t>
            </a:r>
            <a:r>
              <a:rPr sz="1600" spc="-15"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that </a:t>
            </a:r>
            <a:r>
              <a:rPr sz="1600" dirty="0">
                <a:solidFill>
                  <a:schemeClr val="accent2"/>
                </a:solidFill>
                <a:latin typeface="Cambria" pitchFamily="18" charset="0"/>
                <a:ea typeface="Cambria" pitchFamily="18" charset="0"/>
              </a:rPr>
              <a:t>the </a:t>
            </a:r>
            <a:r>
              <a:rPr sz="1600" spc="-5" dirty="0">
                <a:solidFill>
                  <a:schemeClr val="accent2"/>
                </a:solidFill>
                <a:latin typeface="Cambria" pitchFamily="18" charset="0"/>
                <a:ea typeface="Cambria" pitchFamily="18" charset="0"/>
              </a:rPr>
              <a:t>number</a:t>
            </a:r>
            <a:r>
              <a:rPr sz="1600" spc="185" dirty="0">
                <a:solidFill>
                  <a:schemeClr val="accent2"/>
                </a:solidFill>
                <a:latin typeface="Cambria" pitchFamily="18" charset="0"/>
                <a:ea typeface="Cambria" pitchFamily="18" charset="0"/>
              </a:rPr>
              <a:t> </a:t>
            </a:r>
            <a:r>
              <a:rPr sz="1600" spc="-5" dirty="0">
                <a:solidFill>
                  <a:schemeClr val="accent2"/>
                </a:solidFill>
                <a:latin typeface="Cambria" pitchFamily="18" charset="0"/>
                <a:ea typeface="Cambria" pitchFamily="18" charset="0"/>
              </a:rPr>
              <a:t>of</a:t>
            </a:r>
            <a:r>
              <a:rPr lang="en-IN" sz="1600" spc="-5" dirty="0">
                <a:solidFill>
                  <a:schemeClr val="accent2"/>
                </a:solidFill>
                <a:latin typeface="Cambria" pitchFamily="18" charset="0"/>
                <a:ea typeface="Cambria" pitchFamily="18" charset="0"/>
              </a:rPr>
              <a:t> </a:t>
            </a:r>
            <a:r>
              <a:rPr sz="1600" spc="5" dirty="0">
                <a:solidFill>
                  <a:schemeClr val="accent2"/>
                </a:solidFill>
                <a:latin typeface="Cambria" pitchFamily="18" charset="0"/>
                <a:ea typeface="Cambria" pitchFamily="18" charset="0"/>
              </a:rPr>
              <a:t>TV </a:t>
            </a:r>
            <a:r>
              <a:rPr sz="1600" spc="-10"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on Netflix has </a:t>
            </a:r>
            <a:r>
              <a:rPr sz="1600" spc="-10" dirty="0">
                <a:solidFill>
                  <a:schemeClr val="accent2"/>
                </a:solidFill>
                <a:latin typeface="Cambria" pitchFamily="18" charset="0"/>
                <a:ea typeface="Cambria" pitchFamily="18" charset="0"/>
              </a:rPr>
              <a:t>nearly </a:t>
            </a:r>
            <a:r>
              <a:rPr sz="1600" spc="-5" dirty="0">
                <a:solidFill>
                  <a:schemeClr val="accent2"/>
                </a:solidFill>
                <a:latin typeface="Cambria" pitchFamily="18" charset="0"/>
                <a:ea typeface="Cambria" pitchFamily="18" charset="0"/>
              </a:rPr>
              <a:t>tripled since </a:t>
            </a:r>
            <a:r>
              <a:rPr sz="1600" spc="-10" dirty="0">
                <a:solidFill>
                  <a:schemeClr val="accent2"/>
                </a:solidFill>
                <a:latin typeface="Cambria" pitchFamily="18" charset="0"/>
                <a:ea typeface="Cambria" pitchFamily="18" charset="0"/>
              </a:rPr>
              <a:t>2010. </a:t>
            </a:r>
            <a:r>
              <a:rPr sz="1600" dirty="0">
                <a:solidFill>
                  <a:schemeClr val="accent2"/>
                </a:solidFill>
                <a:latin typeface="Cambria" pitchFamily="18" charset="0"/>
                <a:ea typeface="Cambria" pitchFamily="18" charset="0"/>
              </a:rPr>
              <a:t>The </a:t>
            </a:r>
            <a:r>
              <a:rPr sz="1600" spc="-5" dirty="0">
                <a:solidFill>
                  <a:schemeClr val="accent2"/>
                </a:solidFill>
                <a:latin typeface="Cambria" pitchFamily="18" charset="0"/>
                <a:ea typeface="Cambria" pitchFamily="18" charset="0"/>
              </a:rPr>
              <a:t>streaming service’s  number </a:t>
            </a:r>
            <a:r>
              <a:rPr sz="1600" dirty="0">
                <a:solidFill>
                  <a:schemeClr val="accent2"/>
                </a:solidFill>
                <a:latin typeface="Cambria" pitchFamily="18" charset="0"/>
                <a:ea typeface="Cambria" pitchFamily="18" charset="0"/>
              </a:rPr>
              <a:t>of </a:t>
            </a:r>
            <a:r>
              <a:rPr sz="1600" spc="-5" dirty="0">
                <a:solidFill>
                  <a:schemeClr val="accent2"/>
                </a:solidFill>
                <a:latin typeface="Cambria" pitchFamily="18" charset="0"/>
                <a:ea typeface="Cambria" pitchFamily="18" charset="0"/>
              </a:rPr>
              <a:t>movies has decreased by more than 2,000 </a:t>
            </a:r>
            <a:r>
              <a:rPr sz="1600" dirty="0">
                <a:solidFill>
                  <a:schemeClr val="accent2"/>
                </a:solidFill>
                <a:latin typeface="Cambria" pitchFamily="18" charset="0"/>
                <a:ea typeface="Cambria" pitchFamily="18" charset="0"/>
              </a:rPr>
              <a:t>titles </a:t>
            </a:r>
            <a:r>
              <a:rPr sz="1600" spc="-5" dirty="0">
                <a:solidFill>
                  <a:schemeClr val="accent2"/>
                </a:solidFill>
                <a:latin typeface="Cambria" pitchFamily="18" charset="0"/>
                <a:ea typeface="Cambria" pitchFamily="18" charset="0"/>
              </a:rPr>
              <a:t>since 2010, </a:t>
            </a:r>
            <a:r>
              <a:rPr sz="1600" spc="-15" dirty="0">
                <a:solidFill>
                  <a:schemeClr val="accent2"/>
                </a:solidFill>
                <a:latin typeface="Cambria" pitchFamily="18" charset="0"/>
                <a:ea typeface="Cambria" pitchFamily="18" charset="0"/>
              </a:rPr>
              <a:t>while  </a:t>
            </a:r>
            <a:r>
              <a:rPr sz="1600" dirty="0">
                <a:solidFill>
                  <a:schemeClr val="accent2"/>
                </a:solidFill>
                <a:latin typeface="Cambria" pitchFamily="18" charset="0"/>
                <a:ea typeface="Cambria" pitchFamily="18" charset="0"/>
              </a:rPr>
              <a:t>its </a:t>
            </a:r>
            <a:r>
              <a:rPr sz="1600" spc="-5" dirty="0">
                <a:solidFill>
                  <a:schemeClr val="accent2"/>
                </a:solidFill>
                <a:latin typeface="Cambria" pitchFamily="18" charset="0"/>
                <a:ea typeface="Cambria" pitchFamily="18" charset="0"/>
              </a:rPr>
              <a:t>number </a:t>
            </a:r>
            <a:r>
              <a:rPr sz="1600" dirty="0">
                <a:solidFill>
                  <a:schemeClr val="accent2"/>
                </a:solidFill>
                <a:latin typeface="Cambria" pitchFamily="18" charset="0"/>
                <a:ea typeface="Cambria" pitchFamily="18" charset="0"/>
              </a:rPr>
              <a:t>of </a:t>
            </a:r>
            <a:r>
              <a:rPr sz="1600" spc="5" dirty="0">
                <a:solidFill>
                  <a:schemeClr val="accent2"/>
                </a:solidFill>
                <a:latin typeface="Cambria" pitchFamily="18" charset="0"/>
                <a:ea typeface="Cambria" pitchFamily="18" charset="0"/>
              </a:rPr>
              <a:t>TV </a:t>
            </a:r>
            <a:r>
              <a:rPr sz="1600" spc="-15"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has nearly tripled. </a:t>
            </a:r>
            <a:r>
              <a:rPr sz="1600" dirty="0">
                <a:solidFill>
                  <a:schemeClr val="accent2"/>
                </a:solidFill>
                <a:latin typeface="Cambria" pitchFamily="18" charset="0"/>
                <a:ea typeface="Cambria" pitchFamily="18" charset="0"/>
              </a:rPr>
              <a:t>It </a:t>
            </a:r>
            <a:r>
              <a:rPr sz="1600" spc="-15" dirty="0">
                <a:solidFill>
                  <a:schemeClr val="accent2"/>
                </a:solidFill>
                <a:latin typeface="Cambria" pitchFamily="18" charset="0"/>
                <a:ea typeface="Cambria" pitchFamily="18" charset="0"/>
              </a:rPr>
              <a:t>will </a:t>
            </a:r>
            <a:r>
              <a:rPr sz="1600" spc="-5" dirty="0">
                <a:solidFill>
                  <a:schemeClr val="accent2"/>
                </a:solidFill>
                <a:latin typeface="Cambria" pitchFamily="18" charset="0"/>
                <a:ea typeface="Cambria" pitchFamily="18" charset="0"/>
              </a:rPr>
              <a:t>be interesting to explore </a:t>
            </a:r>
            <a:r>
              <a:rPr sz="1600" spc="-15" dirty="0">
                <a:solidFill>
                  <a:schemeClr val="accent2"/>
                </a:solidFill>
                <a:latin typeface="Cambria" pitchFamily="18" charset="0"/>
                <a:ea typeface="Cambria" pitchFamily="18" charset="0"/>
              </a:rPr>
              <a:t>what  </a:t>
            </a:r>
            <a:r>
              <a:rPr sz="1600" spc="-5" dirty="0">
                <a:solidFill>
                  <a:schemeClr val="accent2"/>
                </a:solidFill>
                <a:latin typeface="Cambria" pitchFamily="18" charset="0"/>
                <a:ea typeface="Cambria" pitchFamily="18" charset="0"/>
              </a:rPr>
              <a:t>all other insights can be obtained </a:t>
            </a:r>
            <a:r>
              <a:rPr sz="1600" dirty="0">
                <a:solidFill>
                  <a:schemeClr val="accent2"/>
                </a:solidFill>
                <a:latin typeface="Cambria" pitchFamily="18" charset="0"/>
                <a:ea typeface="Cambria" pitchFamily="18" charset="0"/>
              </a:rPr>
              <a:t>from the </a:t>
            </a:r>
            <a:r>
              <a:rPr sz="1600" spc="-5">
                <a:solidFill>
                  <a:schemeClr val="accent2"/>
                </a:solidFill>
                <a:latin typeface="Cambria" pitchFamily="18" charset="0"/>
                <a:ea typeface="Cambria" pitchFamily="18" charset="0"/>
              </a:rPr>
              <a:t>same</a:t>
            </a:r>
            <a:r>
              <a:rPr sz="1600" spc="35">
                <a:solidFill>
                  <a:schemeClr val="accent2"/>
                </a:solidFill>
                <a:latin typeface="Cambria" pitchFamily="18" charset="0"/>
                <a:ea typeface="Cambria" pitchFamily="18" charset="0"/>
              </a:rPr>
              <a:t> </a:t>
            </a:r>
            <a:r>
              <a:rPr sz="1600" spc="-5" smtClean="0">
                <a:solidFill>
                  <a:schemeClr val="accent2"/>
                </a:solidFill>
                <a:latin typeface="Cambria" pitchFamily="18" charset="0"/>
                <a:ea typeface="Cambria" pitchFamily="18" charset="0"/>
              </a:rPr>
              <a:t>dataset.</a:t>
            </a:r>
            <a:endParaRPr lang="en-IN" sz="1600" spc="-5" dirty="0" smtClean="0">
              <a:solidFill>
                <a:schemeClr val="accent2"/>
              </a:solidFill>
              <a:latin typeface="Cambria" pitchFamily="18" charset="0"/>
              <a:ea typeface="Cambria" pitchFamily="18" charset="0"/>
            </a:endParaRPr>
          </a:p>
          <a:p>
            <a:pPr marL="455930" indent="-342900">
              <a:lnSpc>
                <a:spcPct val="100000"/>
              </a:lnSpc>
              <a:spcBef>
                <a:spcPts val="320"/>
              </a:spcBef>
              <a:buClr>
                <a:srgbClr val="F5FCFF"/>
              </a:buClr>
              <a:tabLst>
                <a:tab pos="455295" algn="l"/>
                <a:tab pos="455930" algn="l"/>
              </a:tabLst>
            </a:pPr>
            <a:r>
              <a:rPr lang="en-US" sz="1600" dirty="0" smtClean="0">
                <a:solidFill>
                  <a:schemeClr val="accent2"/>
                </a:solidFill>
                <a:latin typeface="Cambria" pitchFamily="18" charset="0"/>
                <a:ea typeface="Cambria" pitchFamily="18" charset="0"/>
                <a:cs typeface="Arial" panose="020B0604020202020204" pitchFamily="34" charset="0"/>
                <a:sym typeface="Times New Roman"/>
              </a:rPr>
              <a:t>Integrating </a:t>
            </a:r>
            <a:r>
              <a:rPr lang="en-US" sz="1600" dirty="0">
                <a:solidFill>
                  <a:schemeClr val="accent2"/>
                </a:solidFill>
                <a:latin typeface="Cambria" pitchFamily="18" charset="0"/>
                <a:ea typeface="Cambria" pitchFamily="18" charset="0"/>
                <a:cs typeface="Arial" panose="020B0604020202020204" pitchFamily="34" charset="0"/>
                <a:sym typeface="Times New Roman"/>
              </a:rPr>
              <a:t>this dataset with other external datasets such as IMDB ratings, rotten tomatoes can also provide many interesting findings.</a:t>
            </a:r>
          </a:p>
          <a:p>
            <a:pPr marL="741045" marR="5080" indent="-285750" algn="l" rtl="0">
              <a:lnSpc>
                <a:spcPct val="114999"/>
              </a:lnSpc>
              <a:spcBef>
                <a:spcPts val="5"/>
              </a:spcBef>
            </a:pPr>
            <a:endParaRPr lang="en-US" sz="1600" dirty="0">
              <a:solidFill>
                <a:schemeClr val="accent2"/>
              </a:solidFill>
              <a:latin typeface="Cambria" pitchFamily="18" charset="0"/>
              <a:ea typeface="Cambria" pitchFamily="18" charset="0"/>
              <a:cs typeface="Arial" panose="020B0604020202020204" pitchFamily="34" charset="0"/>
            </a:endParaRPr>
          </a:p>
          <a:p>
            <a:pPr algn="l"/>
            <a:r>
              <a:rPr lang="en-US" sz="1600" b="1" dirty="0">
                <a:solidFill>
                  <a:schemeClr val="accent2"/>
                </a:solidFill>
                <a:latin typeface="Cambria" pitchFamily="18" charset="0"/>
                <a:ea typeface="Cambria" pitchFamily="18" charset="0"/>
                <a:cs typeface="Arial" panose="020B0604020202020204" pitchFamily="34" charset="0"/>
              </a:rPr>
              <a:t>         In this project, you are required to </a:t>
            </a:r>
            <a:r>
              <a:rPr lang="en-US" sz="1600" b="1" dirty="0" smtClean="0">
                <a:solidFill>
                  <a:schemeClr val="accent2"/>
                </a:solidFill>
                <a:latin typeface="Cambria" pitchFamily="18" charset="0"/>
                <a:ea typeface="Cambria" pitchFamily="18" charset="0"/>
                <a:cs typeface="Arial" panose="020B0604020202020204" pitchFamily="34" charset="0"/>
              </a:rPr>
              <a:t>do</a:t>
            </a:r>
            <a:endParaRPr lang="en-US" sz="1600" b="1" dirty="0">
              <a:solidFill>
                <a:schemeClr val="accent2"/>
              </a:solidFill>
              <a:latin typeface="Cambria" pitchFamily="18" charset="0"/>
              <a:ea typeface="Cambria" pitchFamily="18" charset="0"/>
              <a:cs typeface="Arial" panose="020B0604020202020204" pitchFamily="34" charset="0"/>
            </a:endParaRPr>
          </a:p>
          <a:p>
            <a:pPr algn="l"/>
            <a:r>
              <a:rPr lang="en-US" sz="1600" dirty="0" smtClean="0">
                <a:solidFill>
                  <a:schemeClr val="accent2"/>
                </a:solidFill>
                <a:latin typeface="Cambria" pitchFamily="18" charset="0"/>
                <a:ea typeface="Cambria" pitchFamily="18" charset="0"/>
                <a:cs typeface="Arial" panose="020B0604020202020204" pitchFamily="34" charset="0"/>
              </a:rPr>
              <a:t>&gt; Exploratory </a:t>
            </a:r>
            <a:r>
              <a:rPr lang="en-US" sz="1600" dirty="0">
                <a:solidFill>
                  <a:schemeClr val="accent2"/>
                </a:solidFill>
                <a:latin typeface="Cambria" pitchFamily="18" charset="0"/>
                <a:ea typeface="Cambria" pitchFamily="18" charset="0"/>
                <a:cs typeface="Arial" panose="020B0604020202020204" pitchFamily="34" charset="0"/>
              </a:rPr>
              <a:t>Data </a:t>
            </a:r>
            <a:r>
              <a:rPr lang="en-US" sz="1600" dirty="0" smtClean="0">
                <a:solidFill>
                  <a:schemeClr val="accent2"/>
                </a:solidFill>
                <a:latin typeface="Cambria" pitchFamily="18" charset="0"/>
                <a:ea typeface="Cambria" pitchFamily="18" charset="0"/>
                <a:cs typeface="Arial" panose="020B0604020202020204" pitchFamily="34" charset="0"/>
              </a:rPr>
              <a:t>Analysis</a:t>
            </a:r>
          </a:p>
          <a:p>
            <a:pPr algn="l"/>
            <a:r>
              <a:rPr lang="en-US" sz="1600" dirty="0" smtClean="0">
                <a:solidFill>
                  <a:schemeClr val="accent2"/>
                </a:solidFill>
                <a:latin typeface="Cambria" pitchFamily="18" charset="0"/>
                <a:ea typeface="Cambria" pitchFamily="18" charset="0"/>
                <a:cs typeface="Arial" panose="020B0604020202020204" pitchFamily="34" charset="0"/>
              </a:rPr>
              <a:t>&gt; Understanding </a:t>
            </a:r>
            <a:r>
              <a:rPr lang="en-US" sz="1600" dirty="0">
                <a:solidFill>
                  <a:schemeClr val="accent2"/>
                </a:solidFill>
                <a:latin typeface="Cambria" pitchFamily="18" charset="0"/>
                <a:ea typeface="Cambria" pitchFamily="18" charset="0"/>
                <a:cs typeface="Arial" panose="020B0604020202020204" pitchFamily="34" charset="0"/>
              </a:rPr>
              <a:t>what type content is available in different </a:t>
            </a:r>
            <a:r>
              <a:rPr lang="en-US" sz="1600" dirty="0" smtClean="0">
                <a:solidFill>
                  <a:schemeClr val="accent2"/>
                </a:solidFill>
                <a:latin typeface="Cambria" pitchFamily="18" charset="0"/>
                <a:ea typeface="Cambria" pitchFamily="18" charset="0"/>
                <a:cs typeface="Arial" panose="020B0604020202020204" pitchFamily="34" charset="0"/>
              </a:rPr>
              <a:t>countries</a:t>
            </a:r>
          </a:p>
          <a:p>
            <a:pPr algn="l"/>
            <a:r>
              <a:rPr lang="en-US" sz="1600" dirty="0" smtClean="0">
                <a:solidFill>
                  <a:schemeClr val="accent2"/>
                </a:solidFill>
                <a:latin typeface="Cambria" pitchFamily="18" charset="0"/>
                <a:ea typeface="Cambria" pitchFamily="18" charset="0"/>
                <a:cs typeface="Arial" panose="020B0604020202020204" pitchFamily="34" charset="0"/>
              </a:rPr>
              <a:t>&gt; Is </a:t>
            </a:r>
            <a:r>
              <a:rPr lang="en-US" sz="1600" dirty="0">
                <a:solidFill>
                  <a:schemeClr val="accent2"/>
                </a:solidFill>
                <a:latin typeface="Cambria" pitchFamily="18" charset="0"/>
                <a:ea typeface="Cambria" pitchFamily="18" charset="0"/>
                <a:cs typeface="Arial" panose="020B0604020202020204" pitchFamily="34" charset="0"/>
              </a:rPr>
              <a:t>Netflix has increasingly focusing on TV rather than movies in recent </a:t>
            </a:r>
            <a:r>
              <a:rPr lang="en-US" sz="1600" dirty="0" smtClean="0">
                <a:solidFill>
                  <a:schemeClr val="accent2"/>
                </a:solidFill>
                <a:latin typeface="Cambria" pitchFamily="18" charset="0"/>
                <a:ea typeface="Cambria" pitchFamily="18" charset="0"/>
                <a:cs typeface="Arial" panose="020B0604020202020204" pitchFamily="34" charset="0"/>
              </a:rPr>
              <a:t>years.</a:t>
            </a:r>
          </a:p>
          <a:p>
            <a:pPr algn="l"/>
            <a:r>
              <a:rPr lang="en-US" sz="1600" dirty="0" smtClean="0">
                <a:solidFill>
                  <a:schemeClr val="accent2"/>
                </a:solidFill>
                <a:latin typeface="Cambria" pitchFamily="18" charset="0"/>
                <a:ea typeface="Cambria" pitchFamily="18" charset="0"/>
                <a:cs typeface="Arial" panose="020B0604020202020204" pitchFamily="34" charset="0"/>
              </a:rPr>
              <a:t>&gt; Clustering </a:t>
            </a:r>
            <a:r>
              <a:rPr lang="en-US" sz="1600" dirty="0">
                <a:solidFill>
                  <a:schemeClr val="accent2"/>
                </a:solidFill>
                <a:latin typeface="Cambria" pitchFamily="18" charset="0"/>
                <a:ea typeface="Cambria" pitchFamily="18" charset="0"/>
                <a:cs typeface="Arial" panose="020B0604020202020204" pitchFamily="34" charset="0"/>
              </a:rPr>
              <a:t>similar content by matching text-based features</a:t>
            </a:r>
          </a:p>
          <a:p>
            <a:pPr marL="455295" marR="5080">
              <a:lnSpc>
                <a:spcPct val="114999"/>
              </a:lnSpc>
              <a:spcBef>
                <a:spcPts val="5"/>
              </a:spcBef>
            </a:pPr>
            <a:endParaRPr lang="en-IN" sz="1600" b="1" spc="-5" dirty="0">
              <a:solidFill>
                <a:schemeClr val="accent2"/>
              </a:solidFill>
              <a:latin typeface="Cambria" pitchFamily="18" charset="0"/>
              <a:ea typeface="Cambria" pitchFamily="18" charset="0"/>
            </a:endParaRPr>
          </a:p>
          <a:p>
            <a:pPr marL="455295" marR="5080">
              <a:lnSpc>
                <a:spcPct val="114999"/>
              </a:lnSpc>
              <a:spcBef>
                <a:spcPts val="5"/>
              </a:spcBef>
            </a:pPr>
            <a:endParaRPr spc="-5" dirty="0">
              <a:solidFill>
                <a:schemeClr val="accent2"/>
              </a:solidFill>
              <a:latin typeface="Cambria" pitchFamily="18" charset="0"/>
              <a:ea typeface="Cambria"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98824" y="553682"/>
            <a:ext cx="4820447"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smtClean="0">
                <a:latin typeface="Cambria"/>
                <a:ea typeface="Cambria"/>
                <a:cs typeface="Cambria"/>
                <a:sym typeface="Cambria"/>
              </a:rPr>
              <a:t>Data Description</a:t>
            </a:r>
            <a:endParaRPr sz="2800">
              <a:latin typeface="Cambria"/>
              <a:ea typeface="Cambria"/>
              <a:cs typeface="Cambria"/>
              <a:sym typeface="Cambria"/>
            </a:endParaRPr>
          </a:p>
        </p:txBody>
      </p:sp>
      <p:sp>
        <p:nvSpPr>
          <p:cNvPr id="96" name="Google Shape;96;p20"/>
          <p:cNvSpPr txBox="1"/>
          <p:nvPr/>
        </p:nvSpPr>
        <p:spPr>
          <a:xfrm>
            <a:off x="398825" y="1111846"/>
            <a:ext cx="8013700" cy="130492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 sz="1600" b="0" i="0" u="none" strike="noStrike" cap="none" dirty="0">
                <a:solidFill>
                  <a:srgbClr val="212121"/>
                </a:solidFill>
                <a:latin typeface="Cambria"/>
                <a:ea typeface="Cambria"/>
                <a:cs typeface="Cambria"/>
                <a:sym typeface="Cambria"/>
              </a:rPr>
              <a:t>This dataset consists of tv shows and movies available on Netﬂix as of 2019. The  dataset is collected from Flixable which is a third-party Netﬂix search engine.</a:t>
            </a:r>
            <a:endParaRPr sz="1600" b="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endParaRPr sz="2000" b="0" i="0" u="none" strike="noStrike" cap="none">
              <a:latin typeface="Cambria"/>
              <a:ea typeface="Cambria"/>
              <a:cs typeface="Cambria"/>
              <a:sym typeface="Cambria"/>
            </a:endParaRPr>
          </a:p>
          <a:p>
            <a:pPr marL="88900" marR="0" lvl="0" indent="0" algn="l" rtl="0">
              <a:lnSpc>
                <a:spcPct val="100000"/>
              </a:lnSpc>
              <a:spcBef>
                <a:spcPts val="1550"/>
              </a:spcBef>
              <a:spcAft>
                <a:spcPts val="0"/>
              </a:spcAft>
              <a:buNone/>
            </a:pPr>
            <a:r>
              <a:rPr lang="en" sz="1950" b="1" i="0" u="none" strike="noStrike" cap="none" dirty="0">
                <a:solidFill>
                  <a:srgbClr val="212121"/>
                </a:solidFill>
                <a:latin typeface="Roboto"/>
                <a:ea typeface="Roboto"/>
                <a:cs typeface="Roboto"/>
                <a:sym typeface="Roboto"/>
              </a:rPr>
              <a:t>Attribute Information</a:t>
            </a:r>
            <a:endParaRPr sz="1950" b="0" i="0" u="none" strike="noStrike" cap="none">
              <a:latin typeface="Roboto"/>
              <a:ea typeface="Roboto"/>
              <a:cs typeface="Roboto"/>
              <a:sym typeface="Roboto"/>
            </a:endParaRPr>
          </a:p>
        </p:txBody>
      </p:sp>
      <p:sp>
        <p:nvSpPr>
          <p:cNvPr id="97" name="Google Shape;97;p20"/>
          <p:cNvSpPr txBox="1"/>
          <p:nvPr/>
        </p:nvSpPr>
        <p:spPr>
          <a:xfrm>
            <a:off x="596293" y="2680097"/>
            <a:ext cx="3639185" cy="1988820"/>
          </a:xfrm>
          <a:prstGeom prst="rect">
            <a:avLst/>
          </a:prstGeom>
          <a:noFill/>
          <a:ln>
            <a:noFill/>
          </a:ln>
        </p:spPr>
        <p:txBody>
          <a:bodyPr spcFirstLastPara="1" wrap="square" lIns="0" tIns="12700" rIns="0" bIns="0" anchor="t" anchorCtr="0">
            <a:spAutoFit/>
          </a:bodyPr>
          <a:lstStyle/>
          <a:p>
            <a:pPr marL="348615" marR="15176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show_id </a:t>
            </a:r>
            <a:r>
              <a:rPr lang="en" sz="1400" b="0" i="0" u="none" strike="noStrike" cap="none">
                <a:solidFill>
                  <a:srgbClr val="212121"/>
                </a:solidFill>
                <a:latin typeface="Roboto"/>
                <a:ea typeface="Roboto"/>
                <a:cs typeface="Roboto"/>
                <a:sym typeface="Roboto"/>
              </a:rPr>
              <a:t>: Unique ID for every Movie / Tv  Show</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type </a:t>
            </a:r>
            <a:r>
              <a:rPr lang="en" sz="1400" b="0" i="0" u="none" strike="noStrike" cap="none">
                <a:solidFill>
                  <a:srgbClr val="212121"/>
                </a:solidFill>
                <a:latin typeface="Roboto"/>
                <a:ea typeface="Roboto"/>
                <a:cs typeface="Roboto"/>
                <a:sym typeface="Roboto"/>
              </a:rPr>
              <a:t>: Identiﬁer - A Movie or TV Show</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title </a:t>
            </a:r>
            <a:r>
              <a:rPr lang="en" sz="1400" b="0" i="0" u="none" strike="noStrike" cap="none">
                <a:solidFill>
                  <a:srgbClr val="212121"/>
                </a:solidFill>
                <a:latin typeface="Roboto"/>
                <a:ea typeface="Roboto"/>
                <a:cs typeface="Roboto"/>
                <a:sym typeface="Roboto"/>
              </a:rPr>
              <a:t>: Title of the Movie / Tv Show</a:t>
            </a:r>
            <a:endParaRPr sz="1400" b="0" i="0" u="none" strike="noStrike" cap="none">
              <a:latin typeface="Roboto"/>
              <a:ea typeface="Roboto"/>
              <a:cs typeface="Roboto"/>
              <a:sym typeface="Roboto"/>
            </a:endParaRPr>
          </a:p>
          <a:p>
            <a:pPr marL="348615" marR="0" lvl="0" indent="-336550" algn="l" rtl="0">
              <a:lnSpc>
                <a:spcPct val="100000"/>
              </a:lnSpc>
              <a:spcBef>
                <a:spcPts val="254"/>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director </a:t>
            </a:r>
            <a:r>
              <a:rPr lang="en" sz="1400" b="0" i="0" u="none" strike="noStrike" cap="none">
                <a:solidFill>
                  <a:srgbClr val="212121"/>
                </a:solidFill>
                <a:latin typeface="Roboto"/>
                <a:ea typeface="Roboto"/>
                <a:cs typeface="Roboto"/>
                <a:sym typeface="Roboto"/>
              </a:rPr>
              <a:t>: Director of the Movie</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cast </a:t>
            </a:r>
            <a:r>
              <a:rPr lang="en" sz="1400" b="0" i="0" u="none" strike="noStrike" cap="none">
                <a:solidFill>
                  <a:srgbClr val="212121"/>
                </a:solidFill>
                <a:latin typeface="Roboto"/>
                <a:ea typeface="Roboto"/>
                <a:cs typeface="Roboto"/>
                <a:sym typeface="Roboto"/>
              </a:rPr>
              <a:t>: Actors involved in the movie / show</a:t>
            </a:r>
            <a:endParaRPr sz="1400" b="0" i="0" u="none" strike="noStrike" cap="none">
              <a:latin typeface="Roboto"/>
              <a:ea typeface="Roboto"/>
              <a:cs typeface="Roboto"/>
              <a:sym typeface="Roboto"/>
            </a:endParaRPr>
          </a:p>
          <a:p>
            <a:pPr marL="348615" marR="5080"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country </a:t>
            </a:r>
            <a:r>
              <a:rPr lang="en" sz="1400" b="0" i="0" u="none" strike="noStrike" cap="none">
                <a:solidFill>
                  <a:srgbClr val="212121"/>
                </a:solidFill>
                <a:latin typeface="Roboto"/>
                <a:ea typeface="Roboto"/>
                <a:cs typeface="Roboto"/>
                <a:sym typeface="Roboto"/>
              </a:rPr>
              <a:t>: Country where the movie / show  was produced</a:t>
            </a:r>
            <a:endParaRPr sz="1400" b="0" i="0" u="none" strike="noStrike" cap="none">
              <a:latin typeface="Roboto"/>
              <a:ea typeface="Roboto"/>
              <a:cs typeface="Roboto"/>
              <a:sym typeface="Roboto"/>
            </a:endParaRPr>
          </a:p>
        </p:txBody>
      </p:sp>
      <p:sp>
        <p:nvSpPr>
          <p:cNvPr id="98" name="Google Shape;98;p20"/>
          <p:cNvSpPr txBox="1"/>
          <p:nvPr/>
        </p:nvSpPr>
        <p:spPr>
          <a:xfrm>
            <a:off x="4930593" y="2605658"/>
            <a:ext cx="3621404" cy="1988820"/>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date_added </a:t>
            </a:r>
            <a:r>
              <a:rPr lang="en" sz="1400" b="0" i="0" u="none" strike="noStrike" cap="none">
                <a:solidFill>
                  <a:srgbClr val="212121"/>
                </a:solidFill>
                <a:latin typeface="Roboto"/>
                <a:ea typeface="Roboto"/>
                <a:cs typeface="Roboto"/>
                <a:sym typeface="Roboto"/>
              </a:rPr>
              <a:t>: Date it was added on Netﬂix</a:t>
            </a:r>
            <a:endParaRPr sz="1400" b="0" i="0" u="none" strike="noStrike" cap="none">
              <a:latin typeface="Roboto"/>
              <a:ea typeface="Roboto"/>
              <a:cs typeface="Roboto"/>
              <a:sym typeface="Roboto"/>
            </a:endParaRPr>
          </a:p>
          <a:p>
            <a:pPr marL="348615" marR="5905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release_year </a:t>
            </a:r>
            <a:r>
              <a:rPr lang="en" sz="1400" b="0" i="0" u="none" strike="noStrike" cap="none">
                <a:solidFill>
                  <a:srgbClr val="212121"/>
                </a:solidFill>
                <a:latin typeface="Roboto"/>
                <a:ea typeface="Roboto"/>
                <a:cs typeface="Roboto"/>
                <a:sym typeface="Roboto"/>
              </a:rPr>
              <a:t>: Actual Release Year of the  movie / show</a:t>
            </a:r>
            <a:endParaRPr sz="1400" b="0" i="0" u="none" strike="noStrike" cap="none">
              <a:latin typeface="Roboto"/>
              <a:ea typeface="Roboto"/>
              <a:cs typeface="Roboto"/>
              <a:sym typeface="Roboto"/>
            </a:endParaRPr>
          </a:p>
          <a:p>
            <a:pPr marL="348615" marR="0" lvl="0" indent="-336550" algn="l" rtl="0">
              <a:lnSpc>
                <a:spcPct val="100000"/>
              </a:lnSpc>
              <a:spcBef>
                <a:spcPts val="254"/>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rating </a:t>
            </a:r>
            <a:r>
              <a:rPr lang="en" sz="1400" b="0" i="0" u="none" strike="noStrike" cap="none">
                <a:solidFill>
                  <a:srgbClr val="212121"/>
                </a:solidFill>
                <a:latin typeface="Roboto"/>
                <a:ea typeface="Roboto"/>
                <a:cs typeface="Roboto"/>
                <a:sym typeface="Roboto"/>
              </a:rPr>
              <a:t>: TV Rating of the movie / show</a:t>
            </a:r>
            <a:endParaRPr sz="1400" b="0" i="0" u="none" strike="noStrike" cap="none">
              <a:latin typeface="Roboto"/>
              <a:ea typeface="Roboto"/>
              <a:cs typeface="Roboto"/>
              <a:sym typeface="Roboto"/>
            </a:endParaRPr>
          </a:p>
          <a:p>
            <a:pPr marL="348615" marR="20129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duration </a:t>
            </a:r>
            <a:r>
              <a:rPr lang="en" sz="1400" b="0" i="0" u="none" strike="noStrike" cap="none">
                <a:solidFill>
                  <a:srgbClr val="212121"/>
                </a:solidFill>
                <a:latin typeface="Roboto"/>
                <a:ea typeface="Roboto"/>
                <a:cs typeface="Roboto"/>
                <a:sym typeface="Roboto"/>
              </a:rPr>
              <a:t>: Total Duration - in minutes or  number of seasons</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listed_in </a:t>
            </a:r>
            <a:r>
              <a:rPr lang="en" sz="1400" b="0" i="0" u="none" strike="noStrike" cap="none">
                <a:solidFill>
                  <a:srgbClr val="212121"/>
                </a:solidFill>
                <a:latin typeface="Roboto"/>
                <a:ea typeface="Roboto"/>
                <a:cs typeface="Roboto"/>
                <a:sym typeface="Roboto"/>
              </a:rPr>
              <a:t>: Genre</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description</a:t>
            </a:r>
            <a:r>
              <a:rPr lang="en" sz="1400" b="0" i="0" u="none" strike="noStrike" cap="none">
                <a:solidFill>
                  <a:srgbClr val="212121"/>
                </a:solidFill>
                <a:latin typeface="Roboto"/>
                <a:ea typeface="Roboto"/>
                <a:cs typeface="Roboto"/>
                <a:sym typeface="Roboto"/>
              </a:rPr>
              <a:t>: The Summary description</a:t>
            </a:r>
            <a:endParaRPr sz="1400" b="0" i="0" u="none" strike="noStrike" cap="none">
              <a:latin typeface="Roboto"/>
              <a:ea typeface="Roboto"/>
              <a:cs typeface="Roboto"/>
              <a:sym typeface="Roboto"/>
            </a:endParaRPr>
          </a:p>
        </p:txBody>
      </p:sp>
      <p:pic>
        <p:nvPicPr>
          <p:cNvPr id="7" name="Picture 6" descr="1Untitled.jpg"/>
          <p:cNvPicPr>
            <a:picLocks noChangeAspect="1"/>
          </p:cNvPicPr>
          <p:nvPr/>
        </p:nvPicPr>
        <p:blipFill>
          <a:blip r:embed="rId3"/>
          <a:stretch>
            <a:fillRect/>
          </a:stretch>
        </p:blipFill>
        <p:spPr>
          <a:xfrm>
            <a:off x="4965896" y="2124396"/>
            <a:ext cx="2047875" cy="38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02700" y="452608"/>
            <a:ext cx="4716572"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Dataset summary:</a:t>
            </a:r>
            <a:endParaRPr sz="2800">
              <a:latin typeface="Cambria"/>
              <a:ea typeface="Cambria"/>
              <a:cs typeface="Cambria"/>
              <a:sym typeface="Cambria"/>
            </a:endParaRPr>
          </a:p>
        </p:txBody>
      </p:sp>
      <p:sp>
        <p:nvSpPr>
          <p:cNvPr id="104" name="Google Shape;104;p21"/>
          <p:cNvSpPr txBox="1"/>
          <p:nvPr/>
        </p:nvSpPr>
        <p:spPr>
          <a:xfrm>
            <a:off x="502700" y="1011787"/>
            <a:ext cx="7133590" cy="35890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400" b="0" i="0" u="none" strike="noStrike" cap="none">
                <a:latin typeface="Cambria"/>
                <a:ea typeface="Cambria"/>
                <a:cs typeface="Cambria"/>
                <a:sym typeface="Cambria"/>
              </a:rPr>
              <a:t>The dataset contains 12 columns and 7787 rows.</a:t>
            </a:r>
            <a:endParaRPr sz="1400" b="0" i="0" u="none" strike="noStrike" cap="none">
              <a:latin typeface="Cambria"/>
              <a:ea typeface="Cambria"/>
              <a:cs typeface="Cambria"/>
              <a:sym typeface="Cambria"/>
            </a:endParaRPr>
          </a:p>
          <a:p>
            <a:pPr marL="469900" marR="2668270" lvl="0" indent="-457200" algn="l" rtl="0">
              <a:lnSpc>
                <a:spcPct val="200000"/>
              </a:lnSpc>
              <a:spcBef>
                <a:spcPts val="0"/>
              </a:spcBef>
              <a:spcAft>
                <a:spcPts val="0"/>
              </a:spcAft>
              <a:buNone/>
            </a:pPr>
            <a:r>
              <a:rPr lang="en" sz="1400" b="0" i="0" u="none" strike="noStrike" cap="none">
                <a:latin typeface="Cambria"/>
                <a:ea typeface="Cambria"/>
                <a:cs typeface="Cambria"/>
                <a:sym typeface="Cambria"/>
              </a:rPr>
              <a:t>There also exist some null values in oura data:  </a:t>
            </a:r>
            <a:r>
              <a:rPr lang="en" sz="1400" b="0" i="0" u="none" strike="noStrike" cap="none">
                <a:solidFill>
                  <a:srgbClr val="212121"/>
                </a:solidFill>
                <a:latin typeface="Cambria"/>
                <a:ea typeface="Cambria"/>
                <a:cs typeface="Cambria"/>
                <a:sym typeface="Cambria"/>
              </a:rPr>
              <a:t>Percentage of null values in director : </a:t>
            </a:r>
            <a:r>
              <a:rPr lang="en" sz="1400" b="1" i="0" u="none" strike="noStrike" cap="none">
                <a:solidFill>
                  <a:srgbClr val="212121"/>
                </a:solidFill>
                <a:latin typeface="Cambria"/>
                <a:ea typeface="Cambria"/>
                <a:cs typeface="Cambria"/>
                <a:sym typeface="Cambria"/>
              </a:rPr>
              <a:t>30.68%</a:t>
            </a:r>
            <a:endParaRPr sz="1400" b="0" i="0" u="none" strike="noStrike" cap="none">
              <a:latin typeface="Cambria"/>
              <a:ea typeface="Cambria"/>
              <a:cs typeface="Cambria"/>
              <a:sym typeface="Cambria"/>
            </a:endParaRPr>
          </a:p>
          <a:p>
            <a:pPr marL="469900" marR="2465705" lvl="0" indent="0" algn="l" rtl="0">
              <a:lnSpc>
                <a:spcPct val="114999"/>
              </a:lnSpc>
              <a:spcBef>
                <a:spcPts val="0"/>
              </a:spcBef>
              <a:spcAft>
                <a:spcPts val="0"/>
              </a:spcAft>
              <a:buNone/>
            </a:pPr>
            <a:r>
              <a:rPr lang="en" sz="1400" b="0" i="0" u="none" strike="noStrike" cap="none">
                <a:solidFill>
                  <a:srgbClr val="212121"/>
                </a:solidFill>
                <a:latin typeface="Cambria"/>
                <a:ea typeface="Cambria"/>
                <a:cs typeface="Cambria"/>
                <a:sym typeface="Cambria"/>
              </a:rPr>
              <a:t>Percentage of null values in cast : </a:t>
            </a:r>
            <a:r>
              <a:rPr lang="en" sz="1400" b="1" i="0" u="none" strike="noStrike" cap="none">
                <a:solidFill>
                  <a:srgbClr val="212121"/>
                </a:solidFill>
                <a:latin typeface="Cambria"/>
                <a:ea typeface="Cambria"/>
                <a:cs typeface="Cambria"/>
                <a:sym typeface="Cambria"/>
              </a:rPr>
              <a:t>9.22%  </a:t>
            </a:r>
            <a:r>
              <a:rPr lang="en" sz="1400" b="0" i="0" u="none" strike="noStrike" cap="none">
                <a:solidFill>
                  <a:srgbClr val="212121"/>
                </a:solidFill>
                <a:latin typeface="Cambria"/>
                <a:ea typeface="Cambria"/>
                <a:cs typeface="Cambria"/>
                <a:sym typeface="Cambria"/>
              </a:rPr>
              <a:t>Percentage of null values in country : </a:t>
            </a:r>
            <a:r>
              <a:rPr lang="en" sz="1400" b="1" i="0" u="none" strike="noStrike" cap="none">
                <a:solidFill>
                  <a:srgbClr val="212121"/>
                </a:solidFill>
                <a:latin typeface="Cambria"/>
                <a:ea typeface="Cambria"/>
                <a:cs typeface="Cambria"/>
                <a:sym typeface="Cambria"/>
              </a:rPr>
              <a:t>6.51%  </a:t>
            </a:r>
            <a:r>
              <a:rPr lang="en" sz="1400" b="0" i="0" u="none" strike="noStrike" cap="none">
                <a:solidFill>
                  <a:srgbClr val="212121"/>
                </a:solidFill>
                <a:latin typeface="Cambria"/>
                <a:ea typeface="Cambria"/>
                <a:cs typeface="Cambria"/>
                <a:sym typeface="Cambria"/>
              </a:rPr>
              <a:t>Percentage of null values in date_added : </a:t>
            </a:r>
            <a:r>
              <a:rPr lang="en" sz="1400" b="1" i="0" u="none" strike="noStrike" cap="none">
                <a:solidFill>
                  <a:srgbClr val="212121"/>
                </a:solidFill>
                <a:latin typeface="Cambria"/>
                <a:ea typeface="Cambria"/>
                <a:cs typeface="Cambria"/>
                <a:sym typeface="Cambria"/>
              </a:rPr>
              <a:t>0.13%  </a:t>
            </a:r>
            <a:r>
              <a:rPr lang="en" sz="1400" b="0" i="0" u="none" strike="noStrike" cap="none">
                <a:solidFill>
                  <a:srgbClr val="212121"/>
                </a:solidFill>
                <a:latin typeface="Cambria"/>
                <a:ea typeface="Cambria"/>
                <a:cs typeface="Cambria"/>
                <a:sym typeface="Cambria"/>
              </a:rPr>
              <a:t>Percentage of null values in rating : </a:t>
            </a:r>
            <a:r>
              <a:rPr lang="en" sz="1400" b="1" i="0" u="none" strike="noStrike" cap="none">
                <a:solidFill>
                  <a:srgbClr val="212121"/>
                </a:solidFill>
                <a:latin typeface="Cambria"/>
                <a:ea typeface="Cambria"/>
                <a:cs typeface="Cambria"/>
                <a:sym typeface="Cambria"/>
              </a:rPr>
              <a:t>0.089%</a:t>
            </a:r>
            <a:endParaRPr sz="1400" b="0" i="0" u="none" strike="noStrike" cap="none">
              <a:latin typeface="Cambria"/>
              <a:ea typeface="Cambria"/>
              <a:cs typeface="Cambria"/>
              <a:sym typeface="Cambria"/>
            </a:endParaRPr>
          </a:p>
          <a:p>
            <a:pPr marL="0" marR="0" lvl="0" indent="0" algn="l" rtl="0">
              <a:lnSpc>
                <a:spcPct val="100000"/>
              </a:lnSpc>
              <a:spcBef>
                <a:spcPts val="15"/>
              </a:spcBef>
              <a:spcAft>
                <a:spcPts val="0"/>
              </a:spcAft>
              <a:buNone/>
            </a:pPr>
            <a:endParaRPr sz="1850" b="0" i="0" u="none" strike="noStrike" cap="none">
              <a:latin typeface="Cambria"/>
              <a:ea typeface="Cambria"/>
              <a:cs typeface="Cambria"/>
              <a:sym typeface="Cambria"/>
            </a:endParaRPr>
          </a:p>
          <a:p>
            <a:pPr marL="12700" marR="0" lvl="0" indent="0" algn="l" rtl="0">
              <a:lnSpc>
                <a:spcPct val="100000"/>
              </a:lnSpc>
              <a:spcBef>
                <a:spcPts val="0"/>
              </a:spcBef>
              <a:spcAft>
                <a:spcPts val="0"/>
              </a:spcAft>
              <a:buNone/>
            </a:pPr>
            <a:r>
              <a:rPr lang="en" sz="1400" b="0" i="1" u="none" strike="noStrike" cap="none">
                <a:solidFill>
                  <a:srgbClr val="212121"/>
                </a:solidFill>
                <a:latin typeface="Cambria"/>
                <a:ea typeface="Cambria"/>
                <a:cs typeface="Cambria"/>
                <a:sym typeface="Cambria"/>
              </a:rPr>
              <a:t>Since there are very few null values in date_added and rating we will drop them.</a:t>
            </a:r>
            <a:endParaRPr sz="1400" b="0" i="0" u="none" strike="noStrike" cap="none">
              <a:latin typeface="Cambria"/>
              <a:ea typeface="Cambria"/>
              <a:cs typeface="Cambria"/>
              <a:sym typeface="Cambria"/>
            </a:endParaRPr>
          </a:p>
          <a:p>
            <a:pPr marL="0" marR="0" lvl="0" indent="0" algn="l" rtl="0">
              <a:lnSpc>
                <a:spcPct val="100000"/>
              </a:lnSpc>
              <a:spcBef>
                <a:spcPts val="15"/>
              </a:spcBef>
              <a:spcAft>
                <a:spcPts val="0"/>
              </a:spcAft>
              <a:buNone/>
            </a:pPr>
            <a:endParaRPr sz="1850" b="0" i="0" u="none" strike="noStrike" cap="none">
              <a:latin typeface="Cambria"/>
              <a:ea typeface="Cambria"/>
              <a:cs typeface="Cambria"/>
              <a:sym typeface="Cambria"/>
            </a:endParaRPr>
          </a:p>
          <a:p>
            <a:pPr marL="12700" marR="0" lvl="0" indent="0" algn="l" rtl="0">
              <a:lnSpc>
                <a:spcPct val="100000"/>
              </a:lnSpc>
              <a:spcBef>
                <a:spcPts val="0"/>
              </a:spcBef>
              <a:spcAft>
                <a:spcPts val="0"/>
              </a:spcAft>
              <a:buNone/>
            </a:pPr>
            <a:r>
              <a:rPr lang="en" sz="1400" b="0" i="0" u="none" strike="noStrike" cap="none">
                <a:solidFill>
                  <a:srgbClr val="212121"/>
                </a:solidFill>
                <a:latin typeface="Cambria"/>
                <a:ea typeface="Cambria"/>
                <a:cs typeface="Cambria"/>
                <a:sym typeface="Cambria"/>
              </a:rPr>
              <a:t>Finally we will do some feature engineering to create few new variables:</a:t>
            </a:r>
            <a:endParaRPr sz="1400" b="0" i="0" u="none" strike="noStrike" cap="none">
              <a:latin typeface="Cambria"/>
              <a:ea typeface="Cambria"/>
              <a:cs typeface="Cambria"/>
              <a:sym typeface="Cambria"/>
            </a:endParaRPr>
          </a:p>
          <a:p>
            <a:pPr marL="469900" marR="5080" lvl="0" indent="-336550" algn="l" rtl="0">
              <a:lnSpc>
                <a:spcPct val="100000"/>
              </a:lnSpc>
              <a:spcBef>
                <a:spcPts val="840"/>
              </a:spcBef>
              <a:spcAft>
                <a:spcPts val="0"/>
              </a:spcAft>
              <a:buClr>
                <a:srgbClr val="212121"/>
              </a:buClr>
              <a:buSzPts val="1400"/>
              <a:buFont typeface="Arial"/>
              <a:buChar char="●"/>
            </a:pPr>
            <a:r>
              <a:rPr lang="en" sz="1400" b="0" i="1" u="none" strike="noStrike" cap="none">
                <a:solidFill>
                  <a:srgbClr val="212121"/>
                </a:solidFill>
                <a:latin typeface="Cambria"/>
                <a:ea typeface="Cambria"/>
                <a:cs typeface="Cambria"/>
                <a:sym typeface="Cambria"/>
              </a:rPr>
              <a:t>Compute </a:t>
            </a:r>
            <a:r>
              <a:rPr lang="en" sz="1400" b="1" i="1" u="none" strike="noStrike" cap="none">
                <a:solidFill>
                  <a:srgbClr val="212121"/>
                </a:solidFill>
                <a:latin typeface="Cambria"/>
                <a:ea typeface="Cambria"/>
                <a:cs typeface="Cambria"/>
                <a:sym typeface="Cambria"/>
              </a:rPr>
              <a:t>year_added</a:t>
            </a:r>
            <a:r>
              <a:rPr lang="en" sz="1400" b="0" i="1" u="none" strike="noStrike" cap="none">
                <a:solidFill>
                  <a:srgbClr val="212121"/>
                </a:solidFill>
                <a:latin typeface="Cambria"/>
                <a:ea typeface="Cambria"/>
                <a:cs typeface="Cambria"/>
                <a:sym typeface="Cambria"/>
              </a:rPr>
              <a:t>, </a:t>
            </a:r>
            <a:r>
              <a:rPr lang="en" sz="1400" b="1" i="1" u="none" strike="noStrike" cap="none">
                <a:solidFill>
                  <a:srgbClr val="212121"/>
                </a:solidFill>
                <a:latin typeface="Cambria"/>
                <a:ea typeface="Cambria"/>
                <a:cs typeface="Cambria"/>
                <a:sym typeface="Cambria"/>
              </a:rPr>
              <a:t>month_added </a:t>
            </a:r>
            <a:r>
              <a:rPr lang="en" sz="1400" b="0" i="1" u="none" strike="noStrike" cap="none">
                <a:solidFill>
                  <a:srgbClr val="212121"/>
                </a:solidFill>
                <a:latin typeface="Cambria"/>
                <a:ea typeface="Cambria"/>
                <a:cs typeface="Cambria"/>
                <a:sym typeface="Cambria"/>
              </a:rPr>
              <a:t>and </a:t>
            </a:r>
            <a:r>
              <a:rPr lang="en" sz="1400" b="1" i="1" u="none" strike="noStrike" cap="none">
                <a:solidFill>
                  <a:srgbClr val="212121"/>
                </a:solidFill>
                <a:latin typeface="Cambria"/>
                <a:ea typeface="Cambria"/>
                <a:cs typeface="Cambria"/>
                <a:sym typeface="Cambria"/>
              </a:rPr>
              <a:t>day_added </a:t>
            </a:r>
            <a:r>
              <a:rPr lang="en" sz="1400" b="0" i="1" u="none" strike="noStrike" cap="none">
                <a:solidFill>
                  <a:srgbClr val="212121"/>
                </a:solidFill>
                <a:latin typeface="Cambria"/>
                <a:ea typeface="Cambria"/>
                <a:cs typeface="Cambria"/>
                <a:sym typeface="Cambria"/>
              </a:rPr>
              <a:t>from </a:t>
            </a:r>
            <a:r>
              <a:rPr lang="en" sz="1400" b="1" i="1" u="none" strike="noStrike" cap="none">
                <a:solidFill>
                  <a:srgbClr val="212121"/>
                </a:solidFill>
                <a:latin typeface="Cambria"/>
                <a:ea typeface="Cambria"/>
                <a:cs typeface="Cambria"/>
                <a:sym typeface="Cambria"/>
              </a:rPr>
              <a:t>date_added </a:t>
            </a:r>
            <a:r>
              <a:rPr lang="en" sz="1400" b="0" i="1" u="none" strike="noStrike" cap="none">
                <a:solidFill>
                  <a:srgbClr val="212121"/>
                </a:solidFill>
                <a:latin typeface="Cambria"/>
                <a:ea typeface="Cambria"/>
                <a:cs typeface="Cambria"/>
                <a:sym typeface="Cambria"/>
              </a:rPr>
              <a:t>after  converting it into datetime variable.</a:t>
            </a:r>
            <a:endParaRPr sz="1400" b="0" i="0" u="none" strike="noStrike" cap="none">
              <a:latin typeface="Cambria"/>
              <a:ea typeface="Cambria"/>
              <a:cs typeface="Cambria"/>
              <a:sym typeface="Cambria"/>
            </a:endParaRPr>
          </a:p>
        </p:txBody>
      </p:sp>
      <p:pic>
        <p:nvPicPr>
          <p:cNvPr id="4" name="Picture 3" descr="1Untitled.jpg"/>
          <p:cNvPicPr>
            <a:picLocks noChangeAspect="1"/>
          </p:cNvPicPr>
          <p:nvPr/>
        </p:nvPicPr>
        <p:blipFill>
          <a:blip r:embed="rId3"/>
          <a:stretch>
            <a:fillRect/>
          </a:stretch>
        </p:blipFill>
        <p:spPr>
          <a:xfrm>
            <a:off x="5863078" y="1"/>
            <a:ext cx="3280921" cy="2691828"/>
          </a:xfrm>
          <a:prstGeom prst="rect">
            <a:avLst/>
          </a:prstGeom>
        </p:spPr>
      </p:pic>
      <p:pic>
        <p:nvPicPr>
          <p:cNvPr id="5" name="Picture 4" descr="1Untitled.jpg"/>
          <p:cNvPicPr>
            <a:picLocks noChangeAspect="1"/>
          </p:cNvPicPr>
          <p:nvPr/>
        </p:nvPicPr>
        <p:blipFill>
          <a:blip r:embed="rId4"/>
          <a:stretch>
            <a:fillRect/>
          </a:stretch>
        </p:blipFill>
        <p:spPr>
          <a:xfrm>
            <a:off x="7654247" y="2619199"/>
            <a:ext cx="1489753" cy="2524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24100" y="541058"/>
            <a:ext cx="4093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Exploratory Data Analysis:</a:t>
            </a:r>
            <a:endParaRPr sz="2400">
              <a:latin typeface="Cambria"/>
              <a:ea typeface="Cambria"/>
              <a:cs typeface="Cambria"/>
              <a:sym typeface="Cambria"/>
            </a:endParaRPr>
          </a:p>
        </p:txBody>
      </p:sp>
      <p:sp>
        <p:nvSpPr>
          <p:cNvPr id="111" name="Google Shape;111;p22"/>
          <p:cNvSpPr txBox="1"/>
          <p:nvPr/>
        </p:nvSpPr>
        <p:spPr>
          <a:xfrm>
            <a:off x="424100" y="1495790"/>
            <a:ext cx="3817620" cy="170307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2000" b="1" i="0" u="sng" strike="noStrike" cap="none">
                <a:latin typeface="Cambria"/>
                <a:ea typeface="Cambria"/>
                <a:cs typeface="Cambria"/>
                <a:sym typeface="Cambria"/>
              </a:rPr>
              <a:t>Type:</a:t>
            </a:r>
            <a:endParaRPr sz="2000" b="0" i="0" u="none" strike="noStrike" cap="none">
              <a:latin typeface="Cambria"/>
              <a:ea typeface="Cambria"/>
              <a:cs typeface="Cambria"/>
              <a:sym typeface="Cambria"/>
            </a:endParaRPr>
          </a:p>
          <a:p>
            <a:pPr marL="0" marR="0" lvl="0" indent="0" algn="l" rtl="0">
              <a:lnSpc>
                <a:spcPct val="100000"/>
              </a:lnSpc>
              <a:spcBef>
                <a:spcPts val="45"/>
              </a:spcBef>
              <a:spcAft>
                <a:spcPts val="0"/>
              </a:spcAft>
              <a:buNone/>
            </a:pPr>
            <a:endParaRPr sz="3650" b="0" i="0" u="none" strike="noStrike" cap="none">
              <a:latin typeface="Cambria"/>
              <a:ea typeface="Cambria"/>
              <a:cs typeface="Cambria"/>
              <a:sym typeface="Cambria"/>
            </a:endParaRPr>
          </a:p>
          <a:p>
            <a:pPr marL="12700" marR="5080" lvl="0" indent="0" algn="just" rtl="0">
              <a:lnSpc>
                <a:spcPct val="100000"/>
              </a:lnSpc>
              <a:spcBef>
                <a:spcPts val="0"/>
              </a:spcBef>
              <a:spcAft>
                <a:spcPts val="0"/>
              </a:spcAft>
              <a:buNone/>
            </a:pPr>
            <a:r>
              <a:rPr lang="en" sz="1800" b="0" i="0" u="none" strike="noStrike" cap="none">
                <a:solidFill>
                  <a:srgbClr val="212121"/>
                </a:solidFill>
                <a:latin typeface="Cambria"/>
                <a:ea typeface="Cambria"/>
                <a:cs typeface="Cambria"/>
                <a:sym typeface="Cambria"/>
              </a:rPr>
              <a:t>69.1% of the content available on  Netﬂix are movies; the remaining  30.9% are TV Shows.</a:t>
            </a:r>
            <a:endParaRPr sz="1800" b="0" i="0" u="none" strike="noStrike" cap="none">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4800493" y="559460"/>
            <a:ext cx="3981450" cy="4086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3"/>
          <p:cNvSpPr txBox="1">
            <a:spLocks noGrp="1"/>
          </p:cNvSpPr>
          <p:nvPr>
            <p:ph type="title"/>
          </p:nvPr>
        </p:nvSpPr>
        <p:spPr>
          <a:xfrm>
            <a:off x="645250" y="279689"/>
            <a:ext cx="5200746"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Directors</a:t>
            </a:r>
            <a:endParaRPr sz="2000">
              <a:latin typeface="Cambria"/>
              <a:ea typeface="Cambria"/>
              <a:cs typeface="Cambria"/>
              <a:sym typeface="Cambria"/>
            </a:endParaRPr>
          </a:p>
        </p:txBody>
      </p:sp>
      <p:sp>
        <p:nvSpPr>
          <p:cNvPr id="118" name="Google Shape;118;p23"/>
          <p:cNvSpPr txBox="1"/>
          <p:nvPr/>
        </p:nvSpPr>
        <p:spPr>
          <a:xfrm>
            <a:off x="184934" y="3645535"/>
            <a:ext cx="8733035" cy="2016193"/>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US" dirty="0" smtClean="0"/>
              <a:t> The director Alastair Fothergill has directed three TV shows, which is the highest number of TV shows directed by any director in the dataset</a:t>
            </a:r>
            <a:r>
              <a:rPr lang="en-US" dirty="0" smtClean="0"/>
              <a:t>.</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pPr marL="348615" marR="0" lvl="0" indent="-336550" algn="l" rtl="0">
              <a:lnSpc>
                <a:spcPct val="100000"/>
              </a:lnSpc>
              <a:spcBef>
                <a:spcPts val="0"/>
              </a:spcBef>
              <a:spcAft>
                <a:spcPts val="0"/>
              </a:spcAft>
              <a:buClr>
                <a:srgbClr val="212121"/>
              </a:buClr>
              <a:buSzPts val="1400"/>
              <a:buFont typeface="Arial"/>
              <a:buChar char="●"/>
            </a:pPr>
            <a:r>
              <a:rPr lang="en-US" dirty="0" smtClean="0"/>
              <a:t>Raul</a:t>
            </a:r>
            <a:r>
              <a:rPr lang="en-US" dirty="0" smtClean="0"/>
              <a:t> Campos and Jan </a:t>
            </a:r>
            <a:r>
              <a:rPr lang="en-US" dirty="0" err="1" smtClean="0"/>
              <a:t>Suter</a:t>
            </a:r>
            <a:r>
              <a:rPr lang="en-US" dirty="0" smtClean="0"/>
              <a:t> have collaborated directed 18 movies, which is the highest number compared to </a:t>
            </a:r>
            <a:r>
              <a:rPr lang="en-US" dirty="0" smtClean="0"/>
              <a:t>any</a:t>
            </a:r>
            <a:r>
              <a:rPr lang="en-US" dirty="0" smtClean="0"/>
              <a:t> other director pair in the dataset. Following them are Marcus </a:t>
            </a:r>
            <a:r>
              <a:rPr lang="en-US" dirty="0" err="1" smtClean="0"/>
              <a:t>Raboy</a:t>
            </a:r>
            <a:r>
              <a:rPr lang="en-US" dirty="0" smtClean="0"/>
              <a:t>, Jay </a:t>
            </a:r>
            <a:r>
              <a:rPr lang="en-US" dirty="0" err="1" smtClean="0"/>
              <a:t>Karas</a:t>
            </a:r>
            <a:r>
              <a:rPr lang="en-US" dirty="0" smtClean="0"/>
              <a:t>, and Cathy Garcia-Molina.</a:t>
            </a:r>
          </a:p>
          <a:p>
            <a:r>
              <a:rPr lang="en-US" dirty="0" smtClean="0"/>
              <a:t/>
            </a:r>
            <a:br>
              <a:rPr lang="en-US" dirty="0" smtClean="0"/>
            </a:br>
            <a:endParaRPr lang="en-US" dirty="0" smtClean="0"/>
          </a:p>
          <a:p>
            <a:pPr marL="348615" marR="5080" lvl="0" indent="-336550" algn="l" rtl="0">
              <a:lnSpc>
                <a:spcPct val="114999"/>
              </a:lnSpc>
              <a:spcBef>
                <a:spcPts val="0"/>
              </a:spcBef>
              <a:spcAft>
                <a:spcPts val="0"/>
              </a:spcAft>
              <a:buClr>
                <a:srgbClr val="212121"/>
              </a:buClr>
              <a:buSzPts val="1400"/>
              <a:buFont typeface="Arial"/>
              <a:buChar char="●"/>
            </a:pPr>
            <a:endParaRPr sz="1400" b="0" i="0" u="none" strike="noStrike" cap="none" smtClean="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657545"/>
            <a:ext cx="9144000" cy="3003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24"/>
          <p:cNvSpPr txBox="1">
            <a:spLocks noGrp="1"/>
          </p:cNvSpPr>
          <p:nvPr>
            <p:ph type="title"/>
          </p:nvPr>
        </p:nvSpPr>
        <p:spPr>
          <a:xfrm>
            <a:off x="253547" y="429915"/>
            <a:ext cx="40011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Actors</a:t>
            </a:r>
            <a:endParaRPr sz="2000">
              <a:latin typeface="Cambria"/>
              <a:ea typeface="Cambria"/>
              <a:cs typeface="Cambria"/>
              <a:sym typeface="Cambria"/>
            </a:endParaRPr>
          </a:p>
        </p:txBody>
      </p:sp>
      <p:sp>
        <p:nvSpPr>
          <p:cNvPr id="126" name="Google Shape;126;p24"/>
          <p:cNvSpPr txBox="1"/>
          <p:nvPr/>
        </p:nvSpPr>
        <p:spPr>
          <a:xfrm>
            <a:off x="195210" y="4179621"/>
            <a:ext cx="8743308" cy="756104"/>
          </a:xfrm>
          <a:prstGeom prst="rect">
            <a:avLst/>
          </a:prstGeom>
          <a:noFill/>
          <a:ln>
            <a:noFill/>
          </a:ln>
        </p:spPr>
        <p:txBody>
          <a:bodyPr spcFirstLastPara="1" wrap="square" lIns="0" tIns="12700" rIns="0" bIns="0" anchor="t" anchorCtr="0">
            <a:spAutoFit/>
          </a:bodyPr>
          <a:lstStyle/>
          <a:p>
            <a:pPr marL="348615" marR="171450" lvl="0" indent="-336550">
              <a:lnSpc>
                <a:spcPct val="114999"/>
              </a:lnSpc>
              <a:buClr>
                <a:srgbClr val="212121"/>
              </a:buClr>
              <a:buSzPts val="1400"/>
              <a:buFont typeface="Arial"/>
              <a:buChar char="●"/>
            </a:pPr>
            <a:r>
              <a:rPr lang="en-US" dirty="0" smtClean="0"/>
              <a:t>Takahiro </a:t>
            </a:r>
            <a:r>
              <a:rPr lang="en-US" dirty="0" smtClean="0"/>
              <a:t>Sakurai, Yuki </a:t>
            </a:r>
            <a:r>
              <a:rPr lang="en-US" dirty="0" err="1" smtClean="0"/>
              <a:t>Kaji</a:t>
            </a:r>
            <a:r>
              <a:rPr lang="en-US" dirty="0" smtClean="0"/>
              <a:t> and Daisuke Ono played highest role in the TV shows. </a:t>
            </a:r>
            <a:endParaRPr lang="en-US" dirty="0" smtClean="0"/>
          </a:p>
          <a:p>
            <a:pPr marL="348615" marR="171450" lvl="0" indent="-336550">
              <a:lnSpc>
                <a:spcPct val="114999"/>
              </a:lnSpc>
              <a:buClr>
                <a:srgbClr val="212121"/>
              </a:buClr>
              <a:buSzPts val="1400"/>
              <a:buFont typeface="Arial"/>
              <a:buChar char="●"/>
            </a:pPr>
            <a:endParaRPr lang="en" sz="1400" b="0" i="0" u="none" strike="noStrike" cap="none" dirty="0" smtClean="0">
              <a:solidFill>
                <a:srgbClr val="212121"/>
              </a:solidFill>
              <a:latin typeface="Cambria"/>
              <a:ea typeface="Cambria"/>
              <a:cs typeface="Cambria"/>
              <a:sym typeface="Cambria"/>
            </a:endParaRPr>
          </a:p>
          <a:p>
            <a:pPr marL="348615" marR="171450" lvl="0" indent="-336550">
              <a:lnSpc>
                <a:spcPct val="114999"/>
              </a:lnSpc>
              <a:buClr>
                <a:srgbClr val="212121"/>
              </a:buClr>
              <a:buSzPts val="1400"/>
              <a:buFont typeface="Arial"/>
              <a:buChar char="●"/>
            </a:pPr>
            <a:r>
              <a:rPr lang="en" dirty="0" smtClean="0">
                <a:solidFill>
                  <a:srgbClr val="212121"/>
                </a:solidFill>
                <a:latin typeface="Cambria"/>
                <a:ea typeface="Cambria"/>
                <a:cs typeface="Cambria"/>
                <a:sym typeface="Cambria"/>
              </a:rPr>
              <a:t> </a:t>
            </a:r>
            <a:r>
              <a:rPr lang="en-US" dirty="0" err="1" smtClean="0"/>
              <a:t>Anupam</a:t>
            </a:r>
            <a:r>
              <a:rPr lang="en-US" dirty="0" smtClean="0"/>
              <a:t> </a:t>
            </a:r>
            <a:r>
              <a:rPr lang="en-US" dirty="0" err="1" smtClean="0"/>
              <a:t>Kher</a:t>
            </a:r>
            <a:r>
              <a:rPr lang="en-US" dirty="0" smtClean="0"/>
              <a:t>, </a:t>
            </a:r>
            <a:r>
              <a:rPr lang="en-US" dirty="0" err="1" smtClean="0"/>
              <a:t>Shahrukh</a:t>
            </a:r>
            <a:r>
              <a:rPr lang="en-US" dirty="0" smtClean="0"/>
              <a:t> Khan and Om </a:t>
            </a:r>
            <a:r>
              <a:rPr lang="en-US" dirty="0" err="1" smtClean="0"/>
              <a:t>Puri</a:t>
            </a:r>
            <a:r>
              <a:rPr lang="en-US" dirty="0" smtClean="0"/>
              <a:t> played highest number of role in the movies</a:t>
            </a:r>
            <a:endParaRPr sz="1400" b="0" i="0" u="none" strike="noStrike" cap="none">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936780"/>
            <a:ext cx="9144000" cy="30233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1579</TotalTime>
  <Words>1666</Words>
  <PresentationFormat>On-screen Show (16:9)</PresentationFormat>
  <Paragraphs>150</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Quattrocento Sans</vt:lpstr>
      <vt:lpstr>Montserrat</vt:lpstr>
      <vt:lpstr>Cambria</vt:lpstr>
      <vt:lpstr>Libre Franklin Medium</vt:lpstr>
      <vt:lpstr>Verdana</vt:lpstr>
      <vt:lpstr>Times New Roman</vt:lpstr>
      <vt:lpstr>Roboto</vt:lpstr>
      <vt:lpstr>Simple Light</vt:lpstr>
      <vt:lpstr>Capstone Project-4  Netﬂix Movies and TV Shows Clustering  Team Members :  Abhishek Kumar  Hritik Saini  </vt:lpstr>
      <vt:lpstr>Contents:</vt:lpstr>
      <vt:lpstr>Introduction:</vt:lpstr>
      <vt:lpstr>Problem Statement</vt:lpstr>
      <vt:lpstr>Data Description</vt:lpstr>
      <vt:lpstr>Dataset summary:</vt:lpstr>
      <vt:lpstr>Exploratory Data Analysis:</vt:lpstr>
      <vt:lpstr>Top 10 Directors</vt:lpstr>
      <vt:lpstr>Top 10 Actors</vt:lpstr>
      <vt:lpstr>Country:</vt:lpstr>
      <vt:lpstr>Release_year:</vt:lpstr>
      <vt:lpstr>Top 10 Ratings:</vt:lpstr>
      <vt:lpstr>Average Movie Length</vt:lpstr>
      <vt:lpstr>Average TV Show Seasons</vt:lpstr>
      <vt:lpstr>Top 10 Genres</vt:lpstr>
      <vt:lpstr>Data Cleaning</vt:lpstr>
      <vt:lpstr>Data Preprocessing.</vt:lpstr>
      <vt:lpstr>Creating Clusters:</vt:lpstr>
      <vt:lpstr>Determining optimal value for k:</vt:lpstr>
      <vt:lpstr>Slide 20</vt:lpstr>
      <vt:lpstr>K - Means</vt:lpstr>
      <vt:lpstr>Slide 22</vt:lpstr>
      <vt:lpstr>Clusters</vt:lpstr>
      <vt:lpstr>Hierarchical Clusters</vt:lpstr>
      <vt:lpstr>Hierarchical Clusters</vt:lpstr>
      <vt:lpstr>Word Cloud of hierarchical Clusters</vt:lpstr>
      <vt:lpstr>Slide 27</vt:lpstr>
      <vt:lpstr>Conclusions: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Project-4  Netﬂix Movies and TV Shows Clustering  Team Members :  Abhishek Kumar  Hritik Saini</dc:title>
  <dc:creator>Administrator</dc:creator>
  <cp:lastModifiedBy>Windows User</cp:lastModifiedBy>
  <cp:revision>156</cp:revision>
  <dcterms:modified xsi:type="dcterms:W3CDTF">2023-03-31T10:37:34Z</dcterms:modified>
</cp:coreProperties>
</file>